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"/>
  </p:handoutMasterIdLst>
  <p:sldIdLst>
    <p:sldId id="5827" r:id="rId3"/>
    <p:sldId id="5821" r:id="rId4"/>
    <p:sldId id="5822" r:id="rId6"/>
    <p:sldId id="5802" r:id="rId7"/>
    <p:sldId id="5803" r:id="rId8"/>
    <p:sldId id="5805" r:id="rId9"/>
    <p:sldId id="5828" r:id="rId10"/>
    <p:sldId id="5810" r:id="rId11"/>
    <p:sldId id="5811" r:id="rId12"/>
    <p:sldId id="5829" r:id="rId13"/>
    <p:sldId id="5813" r:id="rId14"/>
    <p:sldId id="5830" r:id="rId15"/>
    <p:sldId id="5819" r:id="rId16"/>
    <p:sldId id="5831" r:id="rId17"/>
  </p:sldIdLst>
  <p:sldSz cx="9144000" cy="5143500" type="screen16x9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FD1BF"/>
    <a:srgbClr val="1E70B1"/>
    <a:srgbClr val="0A4C80"/>
    <a:srgbClr val="E4E4E4"/>
    <a:srgbClr val="2E2E2C"/>
    <a:srgbClr val="044A96"/>
    <a:srgbClr val="A27E86"/>
    <a:srgbClr val="0696AE"/>
    <a:srgbClr val="05899F"/>
    <a:srgbClr val="06A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04" autoAdjust="0"/>
    <p:restoredTop sz="95311" autoAdjust="0"/>
  </p:normalViewPr>
  <p:slideViewPr>
    <p:cSldViewPr>
      <p:cViewPr>
        <p:scale>
          <a:sx n="98" d="100"/>
          <a:sy n="98" d="100"/>
        </p:scale>
        <p:origin x="2602" y="1104"/>
      </p:cViewPr>
      <p:guideLst>
        <p:guide pos="2880"/>
        <p:guide pos="5759"/>
        <p:guide orient="horz" pos="3252"/>
        <p:guide pos="521"/>
        <p:guide/>
        <p:guide orient="horz" pos="1617"/>
        <p:guide pos="5210"/>
        <p:guide pos="1698"/>
        <p:guide pos="3856"/>
        <p:guide pos="25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30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1E8F-9B2B-491C-BF18-E33909BE83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C2023-A398-416E-AC65-CBA0D090EB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守护甜心 - 唯美纯音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00608" y="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8"/>
          <a:stretch>
            <a:fillRect/>
          </a:stretch>
        </p:blipFill>
        <p:spPr>
          <a:xfrm>
            <a:off x="467814" y="140970"/>
            <a:ext cx="8647611" cy="49377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40058" y="1418987"/>
            <a:ext cx="583264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个人</a:t>
            </a: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述职报告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3568" y="1026483"/>
            <a:ext cx="3154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广州创颖峻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网络科技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有限公司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4203" y="2356694"/>
            <a:ext cx="4752528" cy="18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50" dirty="0">
                <a:solidFill>
                  <a:schemeClr val="bg1"/>
                </a:solidFill>
                <a:latin typeface="Adobe Myungjo Std M" panose="02020600000000000000" pitchFamily="18" charset="-128"/>
                <a:ea typeface="方正明尚简体" panose="02000000000000000000" pitchFamily="2" charset="-122"/>
              </a:rPr>
              <a:t>I love you, you love me, good for the country, good for the army, good for the people, good for science and technology!</a:t>
            </a:r>
            <a:endParaRPr lang="zh-CN" altLang="en-US" sz="450" dirty="0">
              <a:solidFill>
                <a:schemeClr val="bg1"/>
              </a:solidFill>
              <a:latin typeface="Adobe Myungjo Std M" panose="02020600000000000000" pitchFamily="18" charset="-128"/>
              <a:ea typeface="方正明尚简体" panose="02000000000000000000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95325" y="2644140"/>
            <a:ext cx="3408045" cy="274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部门：研发部门</a:t>
            </a:r>
            <a:r>
              <a:rPr lang="en-US" altLang="zh-CN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-</a:t>
            </a:r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产品中心</a:t>
            </a:r>
            <a:r>
              <a:rPr lang="en-US" altLang="zh-CN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-MRO&amp;PA</a:t>
            </a:r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产品运营</a:t>
            </a:r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开发</a:t>
            </a:r>
            <a:endParaRPr lang="zh-CN" altLang="en-US" sz="1050" b="1" dirty="0" smtClean="0">
              <a:ln w="6350">
                <a:noFill/>
              </a:ln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83260" y="3102610"/>
            <a:ext cx="3420110" cy="274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姓名：周安</a:t>
            </a:r>
            <a:r>
              <a:rPr lang="zh-CN" altLang="en-US" sz="1050" b="1" dirty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港</a:t>
            </a:r>
            <a:endParaRPr lang="zh-CN" altLang="en-US" sz="1050" b="1" dirty="0">
              <a:ln w="6350">
                <a:noFill/>
              </a:ln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3260" y="3557270"/>
            <a:ext cx="3417570" cy="274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毕业院校：肇庆</a:t>
            </a:r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学院</a:t>
            </a:r>
            <a:endParaRPr lang="zh-CN" altLang="en-US" sz="1050" b="1" dirty="0" smtClean="0">
              <a:ln w="6350">
                <a:noFill/>
              </a:ln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83260" y="4011930"/>
            <a:ext cx="3420110" cy="274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专业：计算机科学与</a:t>
            </a:r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技术</a:t>
            </a:r>
            <a:endParaRPr lang="zh-CN" altLang="en-US" sz="1050" b="1" dirty="0" smtClean="0">
              <a:ln w="6350">
                <a:noFill/>
              </a:ln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" y="283"/>
            <a:ext cx="9143498" cy="5142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16" name="Freeform 10"/>
          <p:cNvSpPr/>
          <p:nvPr/>
        </p:nvSpPr>
        <p:spPr bwMode="auto">
          <a:xfrm flipH="1">
            <a:off x="252" y="284"/>
            <a:ext cx="3196837" cy="5142935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  <p:sp>
        <p:nvSpPr>
          <p:cNvPr id="18" name="Freeform 7"/>
          <p:cNvSpPr/>
          <p:nvPr/>
        </p:nvSpPr>
        <p:spPr bwMode="auto">
          <a:xfrm flipH="1">
            <a:off x="2195736" y="0"/>
            <a:ext cx="1220654" cy="5142935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467544" y="1436888"/>
            <a:ext cx="2512811" cy="226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150" cap="all" spc="213" dirty="0" smtClean="0">
                <a:solidFill>
                  <a:schemeClr val="accent1"/>
                </a:solidFill>
                <a:latin typeface="773-CAI978" panose="020B0402020204020303" pitchFamily="34" charset="0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14150" cap="all" spc="213" dirty="0">
              <a:solidFill>
                <a:schemeClr val="accent1"/>
              </a:solidFill>
              <a:latin typeface="773-CAI978" panose="020B0402020204020303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Box 48"/>
          <p:cNvSpPr txBox="1"/>
          <p:nvPr/>
        </p:nvSpPr>
        <p:spPr>
          <a:xfrm>
            <a:off x="3995936" y="2089063"/>
            <a:ext cx="307217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415" b="1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工作</a:t>
            </a:r>
            <a:r>
              <a:rPr lang="zh-CN" altLang="en-US" sz="3415" b="1" dirty="0" smtClean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体会</a:t>
            </a:r>
            <a:endParaRPr lang="zh-CN" altLang="en-US" sz="3415" b="1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9" grpId="0"/>
          <p:bldP spid="9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9" grpId="0"/>
          <p:bldP spid="9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5"/>
          <p:cNvSpPr/>
          <p:nvPr/>
        </p:nvSpPr>
        <p:spPr bwMode="auto">
          <a:xfrm rot="16200000">
            <a:off x="3826738" y="1068178"/>
            <a:ext cx="1451372" cy="2847976"/>
          </a:xfrm>
          <a:custGeom>
            <a:avLst/>
            <a:gdLst>
              <a:gd name="T0" fmla="*/ 0 w 1594"/>
              <a:gd name="T1" fmla="*/ 3017 h 3017"/>
              <a:gd name="T2" fmla="*/ 1594 w 1594"/>
              <a:gd name="T3" fmla="*/ 1509 h 3017"/>
              <a:gd name="T4" fmla="*/ 0 w 1594"/>
              <a:gd name="T5" fmla="*/ 0 h 3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4" h="3017">
                <a:moveTo>
                  <a:pt x="0" y="3017"/>
                </a:moveTo>
                <a:cubicBezTo>
                  <a:pt x="880" y="3017"/>
                  <a:pt x="1594" y="2342"/>
                  <a:pt x="1594" y="1509"/>
                </a:cubicBezTo>
                <a:cubicBezTo>
                  <a:pt x="1594" y="676"/>
                  <a:pt x="880" y="0"/>
                  <a:pt x="0" y="0"/>
                </a:cubicBezTo>
              </a:path>
            </a:pathLst>
          </a:custGeom>
          <a:noFill/>
          <a:ln w="571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pPr defTabSz="685800">
              <a:defRPr/>
            </a:pPr>
            <a:endParaRPr lang="en-US">
              <a:latin typeface="+mn-ea"/>
            </a:endParaRPr>
          </a:p>
        </p:txBody>
      </p:sp>
      <p:grpSp>
        <p:nvGrpSpPr>
          <p:cNvPr id="64" name="Group 73"/>
          <p:cNvGrpSpPr/>
          <p:nvPr/>
        </p:nvGrpSpPr>
        <p:grpSpPr bwMode="auto">
          <a:xfrm flipH="1">
            <a:off x="2127959" y="2991634"/>
            <a:ext cx="604888" cy="198835"/>
            <a:chOff x="7244862" y="2564012"/>
            <a:chExt cx="811991" cy="299674"/>
          </a:xfrm>
        </p:grpSpPr>
        <p:cxnSp>
          <p:nvCxnSpPr>
            <p:cNvPr id="65" name="Straight Connector 74"/>
            <p:cNvCxnSpPr/>
            <p:nvPr/>
          </p:nvCxnSpPr>
          <p:spPr>
            <a:xfrm flipV="1">
              <a:off x="7244862" y="2564012"/>
              <a:ext cx="393176" cy="299674"/>
            </a:xfrm>
            <a:prstGeom prst="line">
              <a:avLst/>
            </a:prstGeom>
            <a:ln w="19050">
              <a:solidFill>
                <a:schemeClr val="bg2">
                  <a:lumMod val="65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75"/>
            <p:cNvCxnSpPr/>
            <p:nvPr/>
          </p:nvCxnSpPr>
          <p:spPr>
            <a:xfrm>
              <a:off x="7642832" y="2564012"/>
              <a:ext cx="414021" cy="0"/>
            </a:xfrm>
            <a:prstGeom prst="line">
              <a:avLst/>
            </a:prstGeom>
            <a:ln w="19050">
              <a:solidFill>
                <a:schemeClr val="bg2">
                  <a:lumMod val="6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76"/>
          <p:cNvGrpSpPr/>
          <p:nvPr/>
        </p:nvGrpSpPr>
        <p:grpSpPr bwMode="auto">
          <a:xfrm flipH="1">
            <a:off x="2436387" y="1985554"/>
            <a:ext cx="609602" cy="200025"/>
            <a:chOff x="7244862" y="2564012"/>
            <a:chExt cx="819621" cy="299674"/>
          </a:xfrm>
        </p:grpSpPr>
        <p:cxnSp>
          <p:nvCxnSpPr>
            <p:cNvPr id="68" name="Straight Connector 77"/>
            <p:cNvCxnSpPr/>
            <p:nvPr/>
          </p:nvCxnSpPr>
          <p:spPr>
            <a:xfrm flipV="1">
              <a:off x="7244862" y="2564012"/>
              <a:ext cx="393802" cy="299674"/>
            </a:xfrm>
            <a:prstGeom prst="line">
              <a:avLst/>
            </a:prstGeom>
            <a:ln w="19050">
              <a:solidFill>
                <a:schemeClr val="bg2">
                  <a:lumMod val="65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78"/>
            <p:cNvCxnSpPr/>
            <p:nvPr/>
          </p:nvCxnSpPr>
          <p:spPr>
            <a:xfrm>
              <a:off x="7643466" y="2564012"/>
              <a:ext cx="421017" cy="0"/>
            </a:xfrm>
            <a:prstGeom prst="line">
              <a:avLst/>
            </a:prstGeom>
            <a:ln w="19050">
              <a:solidFill>
                <a:schemeClr val="bg2">
                  <a:lumMod val="6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79"/>
          <p:cNvGrpSpPr/>
          <p:nvPr/>
        </p:nvGrpSpPr>
        <p:grpSpPr bwMode="auto">
          <a:xfrm>
            <a:off x="6036861" y="1985554"/>
            <a:ext cx="609598" cy="200025"/>
            <a:chOff x="7244862" y="2564012"/>
            <a:chExt cx="818314" cy="299674"/>
          </a:xfrm>
        </p:grpSpPr>
        <p:cxnSp>
          <p:nvCxnSpPr>
            <p:cNvPr id="71" name="Straight Connector 80"/>
            <p:cNvCxnSpPr/>
            <p:nvPr/>
          </p:nvCxnSpPr>
          <p:spPr>
            <a:xfrm flipV="1">
              <a:off x="7244862" y="2564012"/>
              <a:ext cx="393176" cy="299674"/>
            </a:xfrm>
            <a:prstGeom prst="line">
              <a:avLst/>
            </a:prstGeom>
            <a:ln w="19050">
              <a:solidFill>
                <a:schemeClr val="bg2">
                  <a:lumMod val="65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81"/>
            <p:cNvCxnSpPr/>
            <p:nvPr/>
          </p:nvCxnSpPr>
          <p:spPr>
            <a:xfrm>
              <a:off x="7618654" y="2564012"/>
              <a:ext cx="444522" cy="0"/>
            </a:xfrm>
            <a:prstGeom prst="line">
              <a:avLst/>
            </a:prstGeom>
            <a:ln w="19050">
              <a:solidFill>
                <a:schemeClr val="bg2">
                  <a:lumMod val="6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4318650" y="1491630"/>
            <a:ext cx="515172" cy="515169"/>
            <a:chOff x="4654379" y="3833438"/>
            <a:chExt cx="562143" cy="562143"/>
          </a:xfrm>
          <a:solidFill>
            <a:schemeClr val="bg1"/>
          </a:solidFill>
        </p:grpSpPr>
        <p:sp>
          <p:nvSpPr>
            <p:cNvPr id="77" name="椭圆 76"/>
            <p:cNvSpPr/>
            <p:nvPr/>
          </p:nvSpPr>
          <p:spPr>
            <a:xfrm>
              <a:off x="4654379" y="3833438"/>
              <a:ext cx="562143" cy="5621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4767685" y="3993961"/>
              <a:ext cx="335530" cy="285698"/>
              <a:chOff x="2570163" y="3632200"/>
              <a:chExt cx="641350" cy="546100"/>
            </a:xfrm>
            <a:grpFill/>
          </p:grpSpPr>
          <p:sp>
            <p:nvSpPr>
              <p:cNvPr id="79" name="Freeform 80"/>
              <p:cNvSpPr/>
              <p:nvPr/>
            </p:nvSpPr>
            <p:spPr bwMode="auto">
              <a:xfrm>
                <a:off x="2970213" y="3632200"/>
                <a:ext cx="241300" cy="241300"/>
              </a:xfrm>
              <a:custGeom>
                <a:avLst/>
                <a:gdLst>
                  <a:gd name="T0" fmla="*/ 122 w 152"/>
                  <a:gd name="T1" fmla="*/ 148 h 152"/>
                  <a:gd name="T2" fmla="*/ 122 w 152"/>
                  <a:gd name="T3" fmla="*/ 148 h 152"/>
                  <a:gd name="T4" fmla="*/ 120 w 152"/>
                  <a:gd name="T5" fmla="*/ 150 h 152"/>
                  <a:gd name="T6" fmla="*/ 116 w 152"/>
                  <a:gd name="T7" fmla="*/ 152 h 152"/>
                  <a:gd name="T8" fmla="*/ 112 w 152"/>
                  <a:gd name="T9" fmla="*/ 150 h 152"/>
                  <a:gd name="T10" fmla="*/ 108 w 152"/>
                  <a:gd name="T11" fmla="*/ 148 h 152"/>
                  <a:gd name="T12" fmla="*/ 2 w 152"/>
                  <a:gd name="T13" fmla="*/ 42 h 152"/>
                  <a:gd name="T14" fmla="*/ 2 w 152"/>
                  <a:gd name="T15" fmla="*/ 42 h 152"/>
                  <a:gd name="T16" fmla="*/ 0 w 152"/>
                  <a:gd name="T17" fmla="*/ 40 h 152"/>
                  <a:gd name="T18" fmla="*/ 0 w 152"/>
                  <a:gd name="T19" fmla="*/ 36 h 152"/>
                  <a:gd name="T20" fmla="*/ 0 w 152"/>
                  <a:gd name="T21" fmla="*/ 32 h 152"/>
                  <a:gd name="T22" fmla="*/ 2 w 152"/>
                  <a:gd name="T23" fmla="*/ 28 h 152"/>
                  <a:gd name="T24" fmla="*/ 28 w 152"/>
                  <a:gd name="T25" fmla="*/ 2 h 152"/>
                  <a:gd name="T26" fmla="*/ 28 w 152"/>
                  <a:gd name="T27" fmla="*/ 2 h 152"/>
                  <a:gd name="T28" fmla="*/ 32 w 152"/>
                  <a:gd name="T29" fmla="*/ 0 h 152"/>
                  <a:gd name="T30" fmla="*/ 36 w 152"/>
                  <a:gd name="T31" fmla="*/ 0 h 152"/>
                  <a:gd name="T32" fmla="*/ 40 w 152"/>
                  <a:gd name="T33" fmla="*/ 0 h 152"/>
                  <a:gd name="T34" fmla="*/ 42 w 152"/>
                  <a:gd name="T35" fmla="*/ 2 h 152"/>
                  <a:gd name="T36" fmla="*/ 148 w 152"/>
                  <a:gd name="T37" fmla="*/ 108 h 152"/>
                  <a:gd name="T38" fmla="*/ 148 w 152"/>
                  <a:gd name="T39" fmla="*/ 108 h 152"/>
                  <a:gd name="T40" fmla="*/ 152 w 152"/>
                  <a:gd name="T41" fmla="*/ 112 h 152"/>
                  <a:gd name="T42" fmla="*/ 152 w 152"/>
                  <a:gd name="T43" fmla="*/ 116 h 152"/>
                  <a:gd name="T44" fmla="*/ 152 w 152"/>
                  <a:gd name="T45" fmla="*/ 118 h 152"/>
                  <a:gd name="T46" fmla="*/ 148 w 152"/>
                  <a:gd name="T47" fmla="*/ 122 h 152"/>
                  <a:gd name="T48" fmla="*/ 122 w 152"/>
                  <a:gd name="T49" fmla="*/ 14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152">
                    <a:moveTo>
                      <a:pt x="122" y="148"/>
                    </a:moveTo>
                    <a:lnTo>
                      <a:pt x="122" y="148"/>
                    </a:lnTo>
                    <a:lnTo>
                      <a:pt x="120" y="150"/>
                    </a:lnTo>
                    <a:lnTo>
                      <a:pt x="116" y="152"/>
                    </a:lnTo>
                    <a:lnTo>
                      <a:pt x="112" y="150"/>
                    </a:lnTo>
                    <a:lnTo>
                      <a:pt x="108" y="148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2" y="0"/>
                    </a:lnTo>
                    <a:lnTo>
                      <a:pt x="36" y="0"/>
                    </a:lnTo>
                    <a:lnTo>
                      <a:pt x="40" y="0"/>
                    </a:lnTo>
                    <a:lnTo>
                      <a:pt x="42" y="2"/>
                    </a:lnTo>
                    <a:lnTo>
                      <a:pt x="148" y="108"/>
                    </a:lnTo>
                    <a:lnTo>
                      <a:pt x="148" y="108"/>
                    </a:lnTo>
                    <a:lnTo>
                      <a:pt x="152" y="112"/>
                    </a:lnTo>
                    <a:lnTo>
                      <a:pt x="152" y="116"/>
                    </a:lnTo>
                    <a:lnTo>
                      <a:pt x="152" y="118"/>
                    </a:lnTo>
                    <a:lnTo>
                      <a:pt x="148" y="122"/>
                    </a:lnTo>
                    <a:lnTo>
                      <a:pt x="12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" name="Freeform 81"/>
              <p:cNvSpPr/>
              <p:nvPr/>
            </p:nvSpPr>
            <p:spPr bwMode="auto">
              <a:xfrm>
                <a:off x="2671763" y="3794125"/>
                <a:ext cx="428625" cy="384175"/>
              </a:xfrm>
              <a:custGeom>
                <a:avLst/>
                <a:gdLst>
                  <a:gd name="T0" fmla="*/ 168 w 270"/>
                  <a:gd name="T1" fmla="*/ 24 h 242"/>
                  <a:gd name="T2" fmla="*/ 136 w 270"/>
                  <a:gd name="T3" fmla="*/ 54 h 242"/>
                  <a:gd name="T4" fmla="*/ 134 w 270"/>
                  <a:gd name="T5" fmla="*/ 60 h 242"/>
                  <a:gd name="T6" fmla="*/ 124 w 270"/>
                  <a:gd name="T7" fmla="*/ 70 h 242"/>
                  <a:gd name="T8" fmla="*/ 118 w 270"/>
                  <a:gd name="T9" fmla="*/ 74 h 242"/>
                  <a:gd name="T10" fmla="*/ 106 w 270"/>
                  <a:gd name="T11" fmla="*/ 78 h 242"/>
                  <a:gd name="T12" fmla="*/ 92 w 270"/>
                  <a:gd name="T13" fmla="*/ 76 h 242"/>
                  <a:gd name="T14" fmla="*/ 84 w 270"/>
                  <a:gd name="T15" fmla="*/ 72 h 242"/>
                  <a:gd name="T16" fmla="*/ 78 w 270"/>
                  <a:gd name="T17" fmla="*/ 68 h 242"/>
                  <a:gd name="T18" fmla="*/ 70 w 270"/>
                  <a:gd name="T19" fmla="*/ 50 h 242"/>
                  <a:gd name="T20" fmla="*/ 70 w 270"/>
                  <a:gd name="T21" fmla="*/ 32 h 242"/>
                  <a:gd name="T22" fmla="*/ 4 w 270"/>
                  <a:gd name="T23" fmla="*/ 78 h 242"/>
                  <a:gd name="T24" fmla="*/ 2 w 270"/>
                  <a:gd name="T25" fmla="*/ 80 h 242"/>
                  <a:gd name="T26" fmla="*/ 2 w 270"/>
                  <a:gd name="T27" fmla="*/ 86 h 242"/>
                  <a:gd name="T28" fmla="*/ 10 w 270"/>
                  <a:gd name="T29" fmla="*/ 98 h 242"/>
                  <a:gd name="T30" fmla="*/ 26 w 270"/>
                  <a:gd name="T31" fmla="*/ 82 h 242"/>
                  <a:gd name="T32" fmla="*/ 42 w 270"/>
                  <a:gd name="T33" fmla="*/ 76 h 242"/>
                  <a:gd name="T34" fmla="*/ 60 w 270"/>
                  <a:gd name="T35" fmla="*/ 82 h 242"/>
                  <a:gd name="T36" fmla="*/ 66 w 270"/>
                  <a:gd name="T37" fmla="*/ 90 h 242"/>
                  <a:gd name="T38" fmla="*/ 66 w 270"/>
                  <a:gd name="T39" fmla="*/ 100 h 242"/>
                  <a:gd name="T40" fmla="*/ 84 w 270"/>
                  <a:gd name="T41" fmla="*/ 108 h 242"/>
                  <a:gd name="T42" fmla="*/ 90 w 270"/>
                  <a:gd name="T43" fmla="*/ 116 h 242"/>
                  <a:gd name="T44" fmla="*/ 92 w 270"/>
                  <a:gd name="T45" fmla="*/ 124 h 242"/>
                  <a:gd name="T46" fmla="*/ 108 w 270"/>
                  <a:gd name="T47" fmla="*/ 132 h 242"/>
                  <a:gd name="T48" fmla="*/ 114 w 270"/>
                  <a:gd name="T49" fmla="*/ 140 h 242"/>
                  <a:gd name="T50" fmla="*/ 116 w 270"/>
                  <a:gd name="T51" fmla="*/ 148 h 242"/>
                  <a:gd name="T52" fmla="*/ 132 w 270"/>
                  <a:gd name="T53" fmla="*/ 156 h 242"/>
                  <a:gd name="T54" fmla="*/ 138 w 270"/>
                  <a:gd name="T55" fmla="*/ 164 h 242"/>
                  <a:gd name="T56" fmla="*/ 138 w 270"/>
                  <a:gd name="T57" fmla="*/ 182 h 242"/>
                  <a:gd name="T58" fmla="*/ 118 w 270"/>
                  <a:gd name="T59" fmla="*/ 204 h 242"/>
                  <a:gd name="T60" fmla="*/ 150 w 270"/>
                  <a:gd name="T61" fmla="*/ 236 h 242"/>
                  <a:gd name="T62" fmla="*/ 162 w 270"/>
                  <a:gd name="T63" fmla="*/ 242 h 242"/>
                  <a:gd name="T64" fmla="*/ 172 w 270"/>
                  <a:gd name="T65" fmla="*/ 236 h 242"/>
                  <a:gd name="T66" fmla="*/ 176 w 270"/>
                  <a:gd name="T67" fmla="*/ 232 h 242"/>
                  <a:gd name="T68" fmla="*/ 176 w 270"/>
                  <a:gd name="T69" fmla="*/ 218 h 242"/>
                  <a:gd name="T70" fmla="*/ 148 w 270"/>
                  <a:gd name="T71" fmla="*/ 188 h 242"/>
                  <a:gd name="T72" fmla="*/ 146 w 270"/>
                  <a:gd name="T73" fmla="*/ 184 h 242"/>
                  <a:gd name="T74" fmla="*/ 148 w 270"/>
                  <a:gd name="T75" fmla="*/ 180 h 242"/>
                  <a:gd name="T76" fmla="*/ 156 w 270"/>
                  <a:gd name="T77" fmla="*/ 180 h 242"/>
                  <a:gd name="T78" fmla="*/ 180 w 270"/>
                  <a:gd name="T79" fmla="*/ 206 h 242"/>
                  <a:gd name="T80" fmla="*/ 192 w 270"/>
                  <a:gd name="T81" fmla="*/ 210 h 242"/>
                  <a:gd name="T82" fmla="*/ 204 w 270"/>
                  <a:gd name="T83" fmla="*/ 206 h 242"/>
                  <a:gd name="T84" fmla="*/ 208 w 270"/>
                  <a:gd name="T85" fmla="*/ 200 h 242"/>
                  <a:gd name="T86" fmla="*/ 208 w 270"/>
                  <a:gd name="T87" fmla="*/ 188 h 242"/>
                  <a:gd name="T88" fmla="*/ 178 w 270"/>
                  <a:gd name="T89" fmla="*/ 158 h 242"/>
                  <a:gd name="T90" fmla="*/ 176 w 270"/>
                  <a:gd name="T91" fmla="*/ 154 h 242"/>
                  <a:gd name="T92" fmla="*/ 178 w 270"/>
                  <a:gd name="T93" fmla="*/ 150 h 242"/>
                  <a:gd name="T94" fmla="*/ 186 w 270"/>
                  <a:gd name="T95" fmla="*/ 150 h 242"/>
                  <a:gd name="T96" fmla="*/ 212 w 270"/>
                  <a:gd name="T97" fmla="*/ 174 h 242"/>
                  <a:gd name="T98" fmla="*/ 224 w 270"/>
                  <a:gd name="T99" fmla="*/ 180 h 242"/>
                  <a:gd name="T100" fmla="*/ 234 w 270"/>
                  <a:gd name="T101" fmla="*/ 174 h 242"/>
                  <a:gd name="T102" fmla="*/ 238 w 270"/>
                  <a:gd name="T103" fmla="*/ 170 h 242"/>
                  <a:gd name="T104" fmla="*/ 238 w 270"/>
                  <a:gd name="T105" fmla="*/ 158 h 242"/>
                  <a:gd name="T106" fmla="*/ 210 w 270"/>
                  <a:gd name="T107" fmla="*/ 126 h 242"/>
                  <a:gd name="T108" fmla="*/ 208 w 270"/>
                  <a:gd name="T109" fmla="*/ 122 h 242"/>
                  <a:gd name="T110" fmla="*/ 210 w 270"/>
                  <a:gd name="T111" fmla="*/ 118 h 242"/>
                  <a:gd name="T112" fmla="*/ 218 w 270"/>
                  <a:gd name="T113" fmla="*/ 118 h 242"/>
                  <a:gd name="T114" fmla="*/ 242 w 270"/>
                  <a:gd name="T115" fmla="*/ 144 h 242"/>
                  <a:gd name="T116" fmla="*/ 254 w 270"/>
                  <a:gd name="T117" fmla="*/ 148 h 242"/>
                  <a:gd name="T118" fmla="*/ 266 w 270"/>
                  <a:gd name="T119" fmla="*/ 144 h 242"/>
                  <a:gd name="T120" fmla="*/ 270 w 270"/>
                  <a:gd name="T121" fmla="*/ 138 h 242"/>
                  <a:gd name="T122" fmla="*/ 270 w 270"/>
                  <a:gd name="T123" fmla="*/ 126 h 242"/>
                  <a:gd name="T124" fmla="*/ 266 w 270"/>
                  <a:gd name="T125" fmla="*/ 12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0" h="242">
                    <a:moveTo>
                      <a:pt x="266" y="120"/>
                    </a:moveTo>
                    <a:lnTo>
                      <a:pt x="168" y="24"/>
                    </a:lnTo>
                    <a:lnTo>
                      <a:pt x="144" y="34"/>
                    </a:lnTo>
                    <a:lnTo>
                      <a:pt x="136" y="54"/>
                    </a:lnTo>
                    <a:lnTo>
                      <a:pt x="136" y="54"/>
                    </a:lnTo>
                    <a:lnTo>
                      <a:pt x="134" y="60"/>
                    </a:lnTo>
                    <a:lnTo>
                      <a:pt x="130" y="66"/>
                    </a:lnTo>
                    <a:lnTo>
                      <a:pt x="124" y="70"/>
                    </a:lnTo>
                    <a:lnTo>
                      <a:pt x="118" y="74"/>
                    </a:lnTo>
                    <a:lnTo>
                      <a:pt x="118" y="74"/>
                    </a:lnTo>
                    <a:lnTo>
                      <a:pt x="112" y="76"/>
                    </a:lnTo>
                    <a:lnTo>
                      <a:pt x="106" y="78"/>
                    </a:lnTo>
                    <a:lnTo>
                      <a:pt x="98" y="78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4" y="72"/>
                    </a:lnTo>
                    <a:lnTo>
                      <a:pt x="78" y="68"/>
                    </a:lnTo>
                    <a:lnTo>
                      <a:pt x="78" y="68"/>
                    </a:lnTo>
                    <a:lnTo>
                      <a:pt x="72" y="60"/>
                    </a:lnTo>
                    <a:lnTo>
                      <a:pt x="70" y="50"/>
                    </a:lnTo>
                    <a:lnTo>
                      <a:pt x="68" y="42"/>
                    </a:lnTo>
                    <a:lnTo>
                      <a:pt x="70" y="32"/>
                    </a:lnTo>
                    <a:lnTo>
                      <a:pt x="82" y="0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2" y="80"/>
                    </a:lnTo>
                    <a:lnTo>
                      <a:pt x="0" y="84"/>
                    </a:lnTo>
                    <a:lnTo>
                      <a:pt x="2" y="86"/>
                    </a:lnTo>
                    <a:lnTo>
                      <a:pt x="4" y="90"/>
                    </a:lnTo>
                    <a:lnTo>
                      <a:pt x="10" y="98"/>
                    </a:lnTo>
                    <a:lnTo>
                      <a:pt x="26" y="82"/>
                    </a:lnTo>
                    <a:lnTo>
                      <a:pt x="26" y="82"/>
                    </a:lnTo>
                    <a:lnTo>
                      <a:pt x="34" y="78"/>
                    </a:lnTo>
                    <a:lnTo>
                      <a:pt x="42" y="76"/>
                    </a:lnTo>
                    <a:lnTo>
                      <a:pt x="52" y="78"/>
                    </a:lnTo>
                    <a:lnTo>
                      <a:pt x="60" y="82"/>
                    </a:lnTo>
                    <a:lnTo>
                      <a:pt x="60" y="82"/>
                    </a:lnTo>
                    <a:lnTo>
                      <a:pt x="66" y="90"/>
                    </a:lnTo>
                    <a:lnTo>
                      <a:pt x="66" y="100"/>
                    </a:lnTo>
                    <a:lnTo>
                      <a:pt x="66" y="100"/>
                    </a:lnTo>
                    <a:lnTo>
                      <a:pt x="76" y="102"/>
                    </a:lnTo>
                    <a:lnTo>
                      <a:pt x="84" y="108"/>
                    </a:lnTo>
                    <a:lnTo>
                      <a:pt x="84" y="108"/>
                    </a:lnTo>
                    <a:lnTo>
                      <a:pt x="90" y="116"/>
                    </a:lnTo>
                    <a:lnTo>
                      <a:pt x="92" y="124"/>
                    </a:lnTo>
                    <a:lnTo>
                      <a:pt x="92" y="124"/>
                    </a:lnTo>
                    <a:lnTo>
                      <a:pt x="100" y="126"/>
                    </a:lnTo>
                    <a:lnTo>
                      <a:pt x="108" y="132"/>
                    </a:lnTo>
                    <a:lnTo>
                      <a:pt x="108" y="132"/>
                    </a:lnTo>
                    <a:lnTo>
                      <a:pt x="114" y="140"/>
                    </a:lnTo>
                    <a:lnTo>
                      <a:pt x="116" y="148"/>
                    </a:lnTo>
                    <a:lnTo>
                      <a:pt x="116" y="148"/>
                    </a:lnTo>
                    <a:lnTo>
                      <a:pt x="124" y="150"/>
                    </a:lnTo>
                    <a:lnTo>
                      <a:pt x="132" y="156"/>
                    </a:lnTo>
                    <a:lnTo>
                      <a:pt x="132" y="156"/>
                    </a:lnTo>
                    <a:lnTo>
                      <a:pt x="138" y="164"/>
                    </a:lnTo>
                    <a:lnTo>
                      <a:pt x="140" y="174"/>
                    </a:lnTo>
                    <a:lnTo>
                      <a:pt x="138" y="182"/>
                    </a:lnTo>
                    <a:lnTo>
                      <a:pt x="132" y="190"/>
                    </a:lnTo>
                    <a:lnTo>
                      <a:pt x="118" y="204"/>
                    </a:lnTo>
                    <a:lnTo>
                      <a:pt x="150" y="236"/>
                    </a:lnTo>
                    <a:lnTo>
                      <a:pt x="150" y="236"/>
                    </a:lnTo>
                    <a:lnTo>
                      <a:pt x="156" y="240"/>
                    </a:lnTo>
                    <a:lnTo>
                      <a:pt x="162" y="242"/>
                    </a:lnTo>
                    <a:lnTo>
                      <a:pt x="168" y="240"/>
                    </a:lnTo>
                    <a:lnTo>
                      <a:pt x="172" y="236"/>
                    </a:lnTo>
                    <a:lnTo>
                      <a:pt x="172" y="236"/>
                    </a:lnTo>
                    <a:lnTo>
                      <a:pt x="176" y="232"/>
                    </a:lnTo>
                    <a:lnTo>
                      <a:pt x="178" y="224"/>
                    </a:lnTo>
                    <a:lnTo>
                      <a:pt x="176" y="218"/>
                    </a:lnTo>
                    <a:lnTo>
                      <a:pt x="172" y="214"/>
                    </a:lnTo>
                    <a:lnTo>
                      <a:pt x="148" y="188"/>
                    </a:lnTo>
                    <a:lnTo>
                      <a:pt x="148" y="188"/>
                    </a:lnTo>
                    <a:lnTo>
                      <a:pt x="146" y="184"/>
                    </a:lnTo>
                    <a:lnTo>
                      <a:pt x="148" y="180"/>
                    </a:lnTo>
                    <a:lnTo>
                      <a:pt x="148" y="180"/>
                    </a:lnTo>
                    <a:lnTo>
                      <a:pt x="152" y="178"/>
                    </a:lnTo>
                    <a:lnTo>
                      <a:pt x="156" y="180"/>
                    </a:lnTo>
                    <a:lnTo>
                      <a:pt x="180" y="206"/>
                    </a:lnTo>
                    <a:lnTo>
                      <a:pt x="180" y="206"/>
                    </a:lnTo>
                    <a:lnTo>
                      <a:pt x="186" y="210"/>
                    </a:lnTo>
                    <a:lnTo>
                      <a:pt x="192" y="210"/>
                    </a:lnTo>
                    <a:lnTo>
                      <a:pt x="198" y="210"/>
                    </a:lnTo>
                    <a:lnTo>
                      <a:pt x="204" y="206"/>
                    </a:lnTo>
                    <a:lnTo>
                      <a:pt x="204" y="206"/>
                    </a:lnTo>
                    <a:lnTo>
                      <a:pt x="208" y="200"/>
                    </a:lnTo>
                    <a:lnTo>
                      <a:pt x="208" y="194"/>
                    </a:lnTo>
                    <a:lnTo>
                      <a:pt x="208" y="188"/>
                    </a:lnTo>
                    <a:lnTo>
                      <a:pt x="204" y="182"/>
                    </a:lnTo>
                    <a:lnTo>
                      <a:pt x="178" y="158"/>
                    </a:lnTo>
                    <a:lnTo>
                      <a:pt x="178" y="158"/>
                    </a:lnTo>
                    <a:lnTo>
                      <a:pt x="176" y="154"/>
                    </a:lnTo>
                    <a:lnTo>
                      <a:pt x="178" y="150"/>
                    </a:lnTo>
                    <a:lnTo>
                      <a:pt x="178" y="150"/>
                    </a:lnTo>
                    <a:lnTo>
                      <a:pt x="182" y="148"/>
                    </a:lnTo>
                    <a:lnTo>
                      <a:pt x="186" y="150"/>
                    </a:lnTo>
                    <a:lnTo>
                      <a:pt x="212" y="174"/>
                    </a:lnTo>
                    <a:lnTo>
                      <a:pt x="212" y="174"/>
                    </a:lnTo>
                    <a:lnTo>
                      <a:pt x="218" y="178"/>
                    </a:lnTo>
                    <a:lnTo>
                      <a:pt x="224" y="180"/>
                    </a:lnTo>
                    <a:lnTo>
                      <a:pt x="230" y="178"/>
                    </a:lnTo>
                    <a:lnTo>
                      <a:pt x="234" y="174"/>
                    </a:lnTo>
                    <a:lnTo>
                      <a:pt x="234" y="174"/>
                    </a:lnTo>
                    <a:lnTo>
                      <a:pt x="238" y="170"/>
                    </a:lnTo>
                    <a:lnTo>
                      <a:pt x="240" y="164"/>
                    </a:lnTo>
                    <a:lnTo>
                      <a:pt x="238" y="158"/>
                    </a:lnTo>
                    <a:lnTo>
                      <a:pt x="234" y="152"/>
                    </a:lnTo>
                    <a:lnTo>
                      <a:pt x="210" y="126"/>
                    </a:lnTo>
                    <a:lnTo>
                      <a:pt x="210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10" y="118"/>
                    </a:lnTo>
                    <a:lnTo>
                      <a:pt x="214" y="116"/>
                    </a:lnTo>
                    <a:lnTo>
                      <a:pt x="218" y="118"/>
                    </a:lnTo>
                    <a:lnTo>
                      <a:pt x="242" y="144"/>
                    </a:lnTo>
                    <a:lnTo>
                      <a:pt x="242" y="144"/>
                    </a:lnTo>
                    <a:lnTo>
                      <a:pt x="248" y="148"/>
                    </a:lnTo>
                    <a:lnTo>
                      <a:pt x="254" y="148"/>
                    </a:lnTo>
                    <a:lnTo>
                      <a:pt x="260" y="148"/>
                    </a:lnTo>
                    <a:lnTo>
                      <a:pt x="266" y="144"/>
                    </a:lnTo>
                    <a:lnTo>
                      <a:pt x="266" y="144"/>
                    </a:lnTo>
                    <a:lnTo>
                      <a:pt x="270" y="138"/>
                    </a:lnTo>
                    <a:lnTo>
                      <a:pt x="270" y="132"/>
                    </a:lnTo>
                    <a:lnTo>
                      <a:pt x="270" y="126"/>
                    </a:lnTo>
                    <a:lnTo>
                      <a:pt x="266" y="120"/>
                    </a:lnTo>
                    <a:lnTo>
                      <a:pt x="266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" name="Freeform 82"/>
              <p:cNvSpPr/>
              <p:nvPr/>
            </p:nvSpPr>
            <p:spPr bwMode="auto">
              <a:xfrm>
                <a:off x="2570163" y="3663950"/>
                <a:ext cx="260350" cy="260350"/>
              </a:xfrm>
              <a:custGeom>
                <a:avLst/>
                <a:gdLst>
                  <a:gd name="T0" fmla="*/ 160 w 164"/>
                  <a:gd name="T1" fmla="*/ 32 h 164"/>
                  <a:gd name="T2" fmla="*/ 160 w 164"/>
                  <a:gd name="T3" fmla="*/ 32 h 164"/>
                  <a:gd name="T4" fmla="*/ 162 w 164"/>
                  <a:gd name="T5" fmla="*/ 34 h 164"/>
                  <a:gd name="T6" fmla="*/ 164 w 164"/>
                  <a:gd name="T7" fmla="*/ 38 h 164"/>
                  <a:gd name="T8" fmla="*/ 162 w 164"/>
                  <a:gd name="T9" fmla="*/ 42 h 164"/>
                  <a:gd name="T10" fmla="*/ 160 w 164"/>
                  <a:gd name="T11" fmla="*/ 46 h 164"/>
                  <a:gd name="T12" fmla="*/ 44 w 164"/>
                  <a:gd name="T13" fmla="*/ 162 h 164"/>
                  <a:gd name="T14" fmla="*/ 44 w 164"/>
                  <a:gd name="T15" fmla="*/ 162 h 164"/>
                  <a:gd name="T16" fmla="*/ 42 w 164"/>
                  <a:gd name="T17" fmla="*/ 164 h 164"/>
                  <a:gd name="T18" fmla="*/ 38 w 164"/>
                  <a:gd name="T19" fmla="*/ 164 h 164"/>
                  <a:gd name="T20" fmla="*/ 34 w 164"/>
                  <a:gd name="T21" fmla="*/ 164 h 164"/>
                  <a:gd name="T22" fmla="*/ 30 w 164"/>
                  <a:gd name="T23" fmla="*/ 162 h 164"/>
                  <a:gd name="T24" fmla="*/ 2 w 164"/>
                  <a:gd name="T25" fmla="*/ 132 h 164"/>
                  <a:gd name="T26" fmla="*/ 2 w 164"/>
                  <a:gd name="T27" fmla="*/ 132 h 164"/>
                  <a:gd name="T28" fmla="*/ 0 w 164"/>
                  <a:gd name="T29" fmla="*/ 130 h 164"/>
                  <a:gd name="T30" fmla="*/ 0 w 164"/>
                  <a:gd name="T31" fmla="*/ 126 h 164"/>
                  <a:gd name="T32" fmla="*/ 0 w 164"/>
                  <a:gd name="T33" fmla="*/ 122 h 164"/>
                  <a:gd name="T34" fmla="*/ 2 w 164"/>
                  <a:gd name="T35" fmla="*/ 118 h 164"/>
                  <a:gd name="T36" fmla="*/ 118 w 164"/>
                  <a:gd name="T37" fmla="*/ 2 h 164"/>
                  <a:gd name="T38" fmla="*/ 118 w 164"/>
                  <a:gd name="T39" fmla="*/ 2 h 164"/>
                  <a:gd name="T40" fmla="*/ 122 w 164"/>
                  <a:gd name="T41" fmla="*/ 0 h 164"/>
                  <a:gd name="T42" fmla="*/ 124 w 164"/>
                  <a:gd name="T43" fmla="*/ 0 h 164"/>
                  <a:gd name="T44" fmla="*/ 128 w 164"/>
                  <a:gd name="T45" fmla="*/ 0 h 164"/>
                  <a:gd name="T46" fmla="*/ 132 w 164"/>
                  <a:gd name="T47" fmla="*/ 2 h 164"/>
                  <a:gd name="T48" fmla="*/ 160 w 164"/>
                  <a:gd name="T49" fmla="*/ 3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" h="164">
                    <a:moveTo>
                      <a:pt x="160" y="32"/>
                    </a:moveTo>
                    <a:lnTo>
                      <a:pt x="160" y="32"/>
                    </a:lnTo>
                    <a:lnTo>
                      <a:pt x="162" y="34"/>
                    </a:lnTo>
                    <a:lnTo>
                      <a:pt x="164" y="38"/>
                    </a:lnTo>
                    <a:lnTo>
                      <a:pt x="162" y="42"/>
                    </a:lnTo>
                    <a:lnTo>
                      <a:pt x="160" y="46"/>
                    </a:lnTo>
                    <a:lnTo>
                      <a:pt x="44" y="162"/>
                    </a:lnTo>
                    <a:lnTo>
                      <a:pt x="44" y="162"/>
                    </a:lnTo>
                    <a:lnTo>
                      <a:pt x="42" y="164"/>
                    </a:lnTo>
                    <a:lnTo>
                      <a:pt x="38" y="164"/>
                    </a:lnTo>
                    <a:lnTo>
                      <a:pt x="34" y="164"/>
                    </a:lnTo>
                    <a:lnTo>
                      <a:pt x="30" y="162"/>
                    </a:lnTo>
                    <a:lnTo>
                      <a:pt x="2" y="132"/>
                    </a:lnTo>
                    <a:lnTo>
                      <a:pt x="2" y="132"/>
                    </a:lnTo>
                    <a:lnTo>
                      <a:pt x="0" y="130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2" y="118"/>
                    </a:lnTo>
                    <a:lnTo>
                      <a:pt x="118" y="2"/>
                    </a:lnTo>
                    <a:lnTo>
                      <a:pt x="118" y="2"/>
                    </a:lnTo>
                    <a:lnTo>
                      <a:pt x="122" y="0"/>
                    </a:lnTo>
                    <a:lnTo>
                      <a:pt x="124" y="0"/>
                    </a:lnTo>
                    <a:lnTo>
                      <a:pt x="128" y="0"/>
                    </a:lnTo>
                    <a:lnTo>
                      <a:pt x="132" y="2"/>
                    </a:lnTo>
                    <a:lnTo>
                      <a:pt x="16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" name="Freeform 83"/>
              <p:cNvSpPr>
                <a:spLocks noEditPoints="1"/>
              </p:cNvSpPr>
              <p:nvPr/>
            </p:nvSpPr>
            <p:spPr bwMode="auto">
              <a:xfrm>
                <a:off x="2687638" y="3724275"/>
                <a:ext cx="406400" cy="396875"/>
              </a:xfrm>
              <a:custGeom>
                <a:avLst/>
                <a:gdLst>
                  <a:gd name="T0" fmla="*/ 186 w 256"/>
                  <a:gd name="T1" fmla="*/ 8 h 250"/>
                  <a:gd name="T2" fmla="*/ 166 w 256"/>
                  <a:gd name="T3" fmla="*/ 0 h 250"/>
                  <a:gd name="T4" fmla="*/ 100 w 256"/>
                  <a:gd name="T5" fmla="*/ 30 h 250"/>
                  <a:gd name="T6" fmla="*/ 86 w 256"/>
                  <a:gd name="T7" fmla="*/ 44 h 250"/>
                  <a:gd name="T8" fmla="*/ 72 w 256"/>
                  <a:gd name="T9" fmla="*/ 86 h 250"/>
                  <a:gd name="T10" fmla="*/ 80 w 256"/>
                  <a:gd name="T11" fmla="*/ 104 h 250"/>
                  <a:gd name="T12" fmla="*/ 88 w 256"/>
                  <a:gd name="T13" fmla="*/ 108 h 250"/>
                  <a:gd name="T14" fmla="*/ 112 w 256"/>
                  <a:gd name="T15" fmla="*/ 102 h 250"/>
                  <a:gd name="T16" fmla="*/ 162 w 256"/>
                  <a:gd name="T17" fmla="*/ 56 h 250"/>
                  <a:gd name="T18" fmla="*/ 250 w 256"/>
                  <a:gd name="T19" fmla="*/ 106 h 250"/>
                  <a:gd name="T20" fmla="*/ 254 w 256"/>
                  <a:gd name="T21" fmla="*/ 78 h 250"/>
                  <a:gd name="T22" fmla="*/ 42 w 256"/>
                  <a:gd name="T23" fmla="*/ 136 h 250"/>
                  <a:gd name="T24" fmla="*/ 32 w 256"/>
                  <a:gd name="T25" fmla="*/ 132 h 250"/>
                  <a:gd name="T26" fmla="*/ 4 w 256"/>
                  <a:gd name="T27" fmla="*/ 156 h 250"/>
                  <a:gd name="T28" fmla="*/ 0 w 256"/>
                  <a:gd name="T29" fmla="*/ 164 h 250"/>
                  <a:gd name="T30" fmla="*/ 4 w 256"/>
                  <a:gd name="T31" fmla="*/ 174 h 250"/>
                  <a:gd name="T32" fmla="*/ 18 w 256"/>
                  <a:gd name="T33" fmla="*/ 176 h 250"/>
                  <a:gd name="T34" fmla="*/ 42 w 256"/>
                  <a:gd name="T35" fmla="*/ 154 h 250"/>
                  <a:gd name="T36" fmla="*/ 44 w 256"/>
                  <a:gd name="T37" fmla="*/ 140 h 250"/>
                  <a:gd name="T38" fmla="*/ 66 w 256"/>
                  <a:gd name="T39" fmla="*/ 160 h 250"/>
                  <a:gd name="T40" fmla="*/ 56 w 256"/>
                  <a:gd name="T41" fmla="*/ 156 h 250"/>
                  <a:gd name="T42" fmla="*/ 28 w 256"/>
                  <a:gd name="T43" fmla="*/ 180 h 250"/>
                  <a:gd name="T44" fmla="*/ 24 w 256"/>
                  <a:gd name="T45" fmla="*/ 188 h 250"/>
                  <a:gd name="T46" fmla="*/ 28 w 256"/>
                  <a:gd name="T47" fmla="*/ 198 h 250"/>
                  <a:gd name="T48" fmla="*/ 42 w 256"/>
                  <a:gd name="T49" fmla="*/ 200 h 250"/>
                  <a:gd name="T50" fmla="*/ 66 w 256"/>
                  <a:gd name="T51" fmla="*/ 178 h 250"/>
                  <a:gd name="T52" fmla="*/ 68 w 256"/>
                  <a:gd name="T53" fmla="*/ 164 h 250"/>
                  <a:gd name="T54" fmla="*/ 96 w 256"/>
                  <a:gd name="T55" fmla="*/ 208 h 250"/>
                  <a:gd name="T56" fmla="*/ 74 w 256"/>
                  <a:gd name="T57" fmla="*/ 232 h 250"/>
                  <a:gd name="T58" fmla="*/ 76 w 256"/>
                  <a:gd name="T59" fmla="*/ 246 h 250"/>
                  <a:gd name="T60" fmla="*/ 86 w 256"/>
                  <a:gd name="T61" fmla="*/ 250 h 250"/>
                  <a:gd name="T62" fmla="*/ 114 w 256"/>
                  <a:gd name="T63" fmla="*/ 226 h 250"/>
                  <a:gd name="T64" fmla="*/ 118 w 256"/>
                  <a:gd name="T65" fmla="*/ 218 h 250"/>
                  <a:gd name="T66" fmla="*/ 114 w 256"/>
                  <a:gd name="T67" fmla="*/ 208 h 250"/>
                  <a:gd name="T68" fmla="*/ 100 w 256"/>
                  <a:gd name="T69" fmla="*/ 206 h 250"/>
                  <a:gd name="T70" fmla="*/ 90 w 256"/>
                  <a:gd name="T71" fmla="*/ 184 h 250"/>
                  <a:gd name="T72" fmla="*/ 82 w 256"/>
                  <a:gd name="T73" fmla="*/ 180 h 250"/>
                  <a:gd name="T74" fmla="*/ 52 w 256"/>
                  <a:gd name="T75" fmla="*/ 204 h 250"/>
                  <a:gd name="T76" fmla="*/ 48 w 256"/>
                  <a:gd name="T77" fmla="*/ 212 h 250"/>
                  <a:gd name="T78" fmla="*/ 52 w 256"/>
                  <a:gd name="T79" fmla="*/ 222 h 250"/>
                  <a:gd name="T80" fmla="*/ 66 w 256"/>
                  <a:gd name="T81" fmla="*/ 224 h 250"/>
                  <a:gd name="T82" fmla="*/ 90 w 256"/>
                  <a:gd name="T83" fmla="*/ 202 h 250"/>
                  <a:gd name="T84" fmla="*/ 92 w 256"/>
                  <a:gd name="T85" fmla="*/ 18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6" h="250">
                    <a:moveTo>
                      <a:pt x="250" y="70"/>
                    </a:moveTo>
                    <a:lnTo>
                      <a:pt x="186" y="8"/>
                    </a:lnTo>
                    <a:lnTo>
                      <a:pt x="186" y="8"/>
                    </a:lnTo>
                    <a:lnTo>
                      <a:pt x="180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58" y="4"/>
                    </a:lnTo>
                    <a:lnTo>
                      <a:pt x="158" y="4"/>
                    </a:lnTo>
                    <a:lnTo>
                      <a:pt x="100" y="30"/>
                    </a:lnTo>
                    <a:lnTo>
                      <a:pt x="100" y="30"/>
                    </a:lnTo>
                    <a:lnTo>
                      <a:pt x="92" y="36"/>
                    </a:lnTo>
                    <a:lnTo>
                      <a:pt x="86" y="44"/>
                    </a:lnTo>
                    <a:lnTo>
                      <a:pt x="74" y="80"/>
                    </a:lnTo>
                    <a:lnTo>
                      <a:pt x="74" y="80"/>
                    </a:lnTo>
                    <a:lnTo>
                      <a:pt x="72" y="86"/>
                    </a:lnTo>
                    <a:lnTo>
                      <a:pt x="74" y="92"/>
                    </a:lnTo>
                    <a:lnTo>
                      <a:pt x="76" y="98"/>
                    </a:lnTo>
                    <a:lnTo>
                      <a:pt x="80" y="104"/>
                    </a:lnTo>
                    <a:lnTo>
                      <a:pt x="80" y="104"/>
                    </a:lnTo>
                    <a:lnTo>
                      <a:pt x="88" y="108"/>
                    </a:lnTo>
                    <a:lnTo>
                      <a:pt x="88" y="108"/>
                    </a:lnTo>
                    <a:lnTo>
                      <a:pt x="96" y="110"/>
                    </a:lnTo>
                    <a:lnTo>
                      <a:pt x="104" y="108"/>
                    </a:lnTo>
                    <a:lnTo>
                      <a:pt x="112" y="102"/>
                    </a:lnTo>
                    <a:lnTo>
                      <a:pt x="116" y="94"/>
                    </a:lnTo>
                    <a:lnTo>
                      <a:pt x="126" y="68"/>
                    </a:lnTo>
                    <a:lnTo>
                      <a:pt x="162" y="56"/>
                    </a:lnTo>
                    <a:lnTo>
                      <a:pt x="232" y="124"/>
                    </a:lnTo>
                    <a:lnTo>
                      <a:pt x="250" y="106"/>
                    </a:lnTo>
                    <a:lnTo>
                      <a:pt x="250" y="106"/>
                    </a:lnTo>
                    <a:lnTo>
                      <a:pt x="254" y="98"/>
                    </a:lnTo>
                    <a:lnTo>
                      <a:pt x="256" y="88"/>
                    </a:lnTo>
                    <a:lnTo>
                      <a:pt x="254" y="78"/>
                    </a:lnTo>
                    <a:lnTo>
                      <a:pt x="250" y="70"/>
                    </a:lnTo>
                    <a:lnTo>
                      <a:pt x="250" y="70"/>
                    </a:lnTo>
                    <a:close/>
                    <a:moveTo>
                      <a:pt x="42" y="136"/>
                    </a:moveTo>
                    <a:lnTo>
                      <a:pt x="42" y="136"/>
                    </a:lnTo>
                    <a:lnTo>
                      <a:pt x="38" y="132"/>
                    </a:lnTo>
                    <a:lnTo>
                      <a:pt x="32" y="132"/>
                    </a:lnTo>
                    <a:lnTo>
                      <a:pt x="28" y="132"/>
                    </a:lnTo>
                    <a:lnTo>
                      <a:pt x="24" y="136"/>
                    </a:lnTo>
                    <a:lnTo>
                      <a:pt x="4" y="156"/>
                    </a:lnTo>
                    <a:lnTo>
                      <a:pt x="4" y="156"/>
                    </a:lnTo>
                    <a:lnTo>
                      <a:pt x="0" y="160"/>
                    </a:lnTo>
                    <a:lnTo>
                      <a:pt x="0" y="164"/>
                    </a:lnTo>
                    <a:lnTo>
                      <a:pt x="0" y="170"/>
                    </a:lnTo>
                    <a:lnTo>
                      <a:pt x="4" y="174"/>
                    </a:lnTo>
                    <a:lnTo>
                      <a:pt x="4" y="174"/>
                    </a:lnTo>
                    <a:lnTo>
                      <a:pt x="8" y="176"/>
                    </a:lnTo>
                    <a:lnTo>
                      <a:pt x="12" y="178"/>
                    </a:lnTo>
                    <a:lnTo>
                      <a:pt x="18" y="176"/>
                    </a:lnTo>
                    <a:lnTo>
                      <a:pt x="22" y="174"/>
                    </a:lnTo>
                    <a:lnTo>
                      <a:pt x="42" y="154"/>
                    </a:lnTo>
                    <a:lnTo>
                      <a:pt x="42" y="154"/>
                    </a:lnTo>
                    <a:lnTo>
                      <a:pt x="44" y="150"/>
                    </a:lnTo>
                    <a:lnTo>
                      <a:pt x="46" y="144"/>
                    </a:lnTo>
                    <a:lnTo>
                      <a:pt x="44" y="140"/>
                    </a:lnTo>
                    <a:lnTo>
                      <a:pt x="42" y="136"/>
                    </a:lnTo>
                    <a:lnTo>
                      <a:pt x="42" y="136"/>
                    </a:lnTo>
                    <a:close/>
                    <a:moveTo>
                      <a:pt x="66" y="160"/>
                    </a:moveTo>
                    <a:lnTo>
                      <a:pt x="66" y="160"/>
                    </a:lnTo>
                    <a:lnTo>
                      <a:pt x="62" y="156"/>
                    </a:lnTo>
                    <a:lnTo>
                      <a:pt x="56" y="156"/>
                    </a:lnTo>
                    <a:lnTo>
                      <a:pt x="52" y="156"/>
                    </a:lnTo>
                    <a:lnTo>
                      <a:pt x="48" y="160"/>
                    </a:lnTo>
                    <a:lnTo>
                      <a:pt x="28" y="180"/>
                    </a:lnTo>
                    <a:lnTo>
                      <a:pt x="28" y="180"/>
                    </a:lnTo>
                    <a:lnTo>
                      <a:pt x="24" y="184"/>
                    </a:lnTo>
                    <a:lnTo>
                      <a:pt x="24" y="188"/>
                    </a:lnTo>
                    <a:lnTo>
                      <a:pt x="24" y="194"/>
                    </a:lnTo>
                    <a:lnTo>
                      <a:pt x="28" y="198"/>
                    </a:lnTo>
                    <a:lnTo>
                      <a:pt x="28" y="198"/>
                    </a:lnTo>
                    <a:lnTo>
                      <a:pt x="32" y="200"/>
                    </a:lnTo>
                    <a:lnTo>
                      <a:pt x="36" y="202"/>
                    </a:lnTo>
                    <a:lnTo>
                      <a:pt x="42" y="200"/>
                    </a:lnTo>
                    <a:lnTo>
                      <a:pt x="46" y="198"/>
                    </a:lnTo>
                    <a:lnTo>
                      <a:pt x="66" y="178"/>
                    </a:lnTo>
                    <a:lnTo>
                      <a:pt x="66" y="178"/>
                    </a:lnTo>
                    <a:lnTo>
                      <a:pt x="68" y="174"/>
                    </a:lnTo>
                    <a:lnTo>
                      <a:pt x="70" y="168"/>
                    </a:lnTo>
                    <a:lnTo>
                      <a:pt x="68" y="164"/>
                    </a:lnTo>
                    <a:lnTo>
                      <a:pt x="66" y="160"/>
                    </a:lnTo>
                    <a:lnTo>
                      <a:pt x="66" y="160"/>
                    </a:lnTo>
                    <a:close/>
                    <a:moveTo>
                      <a:pt x="96" y="208"/>
                    </a:moveTo>
                    <a:lnTo>
                      <a:pt x="76" y="228"/>
                    </a:lnTo>
                    <a:lnTo>
                      <a:pt x="76" y="228"/>
                    </a:lnTo>
                    <a:lnTo>
                      <a:pt x="74" y="232"/>
                    </a:lnTo>
                    <a:lnTo>
                      <a:pt x="72" y="238"/>
                    </a:lnTo>
                    <a:lnTo>
                      <a:pt x="74" y="242"/>
                    </a:lnTo>
                    <a:lnTo>
                      <a:pt x="76" y="246"/>
                    </a:lnTo>
                    <a:lnTo>
                      <a:pt x="76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90" y="250"/>
                    </a:lnTo>
                    <a:lnTo>
                      <a:pt x="94" y="246"/>
                    </a:lnTo>
                    <a:lnTo>
                      <a:pt x="114" y="226"/>
                    </a:lnTo>
                    <a:lnTo>
                      <a:pt x="114" y="226"/>
                    </a:lnTo>
                    <a:lnTo>
                      <a:pt x="118" y="222"/>
                    </a:lnTo>
                    <a:lnTo>
                      <a:pt x="118" y="218"/>
                    </a:lnTo>
                    <a:lnTo>
                      <a:pt x="118" y="212"/>
                    </a:lnTo>
                    <a:lnTo>
                      <a:pt x="114" y="208"/>
                    </a:lnTo>
                    <a:lnTo>
                      <a:pt x="114" y="208"/>
                    </a:lnTo>
                    <a:lnTo>
                      <a:pt x="110" y="206"/>
                    </a:lnTo>
                    <a:lnTo>
                      <a:pt x="106" y="204"/>
                    </a:lnTo>
                    <a:lnTo>
                      <a:pt x="100" y="206"/>
                    </a:lnTo>
                    <a:lnTo>
                      <a:pt x="96" y="208"/>
                    </a:lnTo>
                    <a:lnTo>
                      <a:pt x="96" y="208"/>
                    </a:lnTo>
                    <a:close/>
                    <a:moveTo>
                      <a:pt x="90" y="184"/>
                    </a:moveTo>
                    <a:lnTo>
                      <a:pt x="90" y="184"/>
                    </a:lnTo>
                    <a:lnTo>
                      <a:pt x="86" y="180"/>
                    </a:lnTo>
                    <a:lnTo>
                      <a:pt x="82" y="180"/>
                    </a:lnTo>
                    <a:lnTo>
                      <a:pt x="76" y="180"/>
                    </a:lnTo>
                    <a:lnTo>
                      <a:pt x="72" y="184"/>
                    </a:lnTo>
                    <a:lnTo>
                      <a:pt x="52" y="204"/>
                    </a:lnTo>
                    <a:lnTo>
                      <a:pt x="52" y="204"/>
                    </a:lnTo>
                    <a:lnTo>
                      <a:pt x="50" y="208"/>
                    </a:lnTo>
                    <a:lnTo>
                      <a:pt x="48" y="212"/>
                    </a:lnTo>
                    <a:lnTo>
                      <a:pt x="50" y="218"/>
                    </a:lnTo>
                    <a:lnTo>
                      <a:pt x="52" y="222"/>
                    </a:lnTo>
                    <a:lnTo>
                      <a:pt x="52" y="222"/>
                    </a:lnTo>
                    <a:lnTo>
                      <a:pt x="56" y="224"/>
                    </a:lnTo>
                    <a:lnTo>
                      <a:pt x="60" y="226"/>
                    </a:lnTo>
                    <a:lnTo>
                      <a:pt x="66" y="224"/>
                    </a:lnTo>
                    <a:lnTo>
                      <a:pt x="70" y="222"/>
                    </a:lnTo>
                    <a:lnTo>
                      <a:pt x="90" y="202"/>
                    </a:lnTo>
                    <a:lnTo>
                      <a:pt x="90" y="202"/>
                    </a:lnTo>
                    <a:lnTo>
                      <a:pt x="92" y="198"/>
                    </a:lnTo>
                    <a:lnTo>
                      <a:pt x="94" y="192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90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3193509" y="2038500"/>
            <a:ext cx="515172" cy="515169"/>
            <a:chOff x="4654379" y="3040099"/>
            <a:chExt cx="562143" cy="562143"/>
          </a:xfrm>
          <a:solidFill>
            <a:schemeClr val="bg1"/>
          </a:solidFill>
        </p:grpSpPr>
        <p:sp>
          <p:nvSpPr>
            <p:cNvPr id="84" name="椭圆 83"/>
            <p:cNvSpPr/>
            <p:nvPr/>
          </p:nvSpPr>
          <p:spPr>
            <a:xfrm>
              <a:off x="4654379" y="3040099"/>
              <a:ext cx="562143" cy="5621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4790609" y="3178517"/>
              <a:ext cx="289682" cy="293110"/>
              <a:chOff x="2627313" y="1546225"/>
              <a:chExt cx="536575" cy="542925"/>
            </a:xfrm>
            <a:grpFill/>
          </p:grpSpPr>
          <p:sp>
            <p:nvSpPr>
              <p:cNvPr id="86" name="Freeform 30"/>
              <p:cNvSpPr>
                <a:spLocks noEditPoints="1"/>
              </p:cNvSpPr>
              <p:nvPr/>
            </p:nvSpPr>
            <p:spPr bwMode="auto">
              <a:xfrm>
                <a:off x="2627313" y="1616075"/>
                <a:ext cx="536575" cy="473075"/>
              </a:xfrm>
              <a:custGeom>
                <a:avLst/>
                <a:gdLst>
                  <a:gd name="T0" fmla="*/ 310 w 338"/>
                  <a:gd name="T1" fmla="*/ 134 h 298"/>
                  <a:gd name="T2" fmla="*/ 296 w 338"/>
                  <a:gd name="T3" fmla="*/ 94 h 298"/>
                  <a:gd name="T4" fmla="*/ 270 w 338"/>
                  <a:gd name="T5" fmla="*/ 62 h 298"/>
                  <a:gd name="T6" fmla="*/ 248 w 338"/>
                  <a:gd name="T7" fmla="*/ 46 h 298"/>
                  <a:gd name="T8" fmla="*/ 208 w 338"/>
                  <a:gd name="T9" fmla="*/ 72 h 298"/>
                  <a:gd name="T10" fmla="*/ 182 w 338"/>
                  <a:gd name="T11" fmla="*/ 72 h 298"/>
                  <a:gd name="T12" fmla="*/ 152 w 338"/>
                  <a:gd name="T13" fmla="*/ 60 h 298"/>
                  <a:gd name="T14" fmla="*/ 132 w 338"/>
                  <a:gd name="T15" fmla="*/ 36 h 298"/>
                  <a:gd name="T16" fmla="*/ 94 w 338"/>
                  <a:gd name="T17" fmla="*/ 2 h 298"/>
                  <a:gd name="T18" fmla="*/ 86 w 338"/>
                  <a:gd name="T19" fmla="*/ 2 h 298"/>
                  <a:gd name="T20" fmla="*/ 80 w 338"/>
                  <a:gd name="T21" fmla="*/ 56 h 298"/>
                  <a:gd name="T22" fmla="*/ 48 w 338"/>
                  <a:gd name="T23" fmla="*/ 92 h 298"/>
                  <a:gd name="T24" fmla="*/ 18 w 338"/>
                  <a:gd name="T25" fmla="*/ 108 h 298"/>
                  <a:gd name="T26" fmla="*/ 2 w 338"/>
                  <a:gd name="T27" fmla="*/ 118 h 298"/>
                  <a:gd name="T28" fmla="*/ 0 w 338"/>
                  <a:gd name="T29" fmla="*/ 174 h 298"/>
                  <a:gd name="T30" fmla="*/ 10 w 338"/>
                  <a:gd name="T31" fmla="*/ 188 h 298"/>
                  <a:gd name="T32" fmla="*/ 36 w 338"/>
                  <a:gd name="T33" fmla="*/ 190 h 298"/>
                  <a:gd name="T34" fmla="*/ 74 w 338"/>
                  <a:gd name="T35" fmla="*/ 246 h 298"/>
                  <a:gd name="T36" fmla="*/ 92 w 338"/>
                  <a:gd name="T37" fmla="*/ 290 h 298"/>
                  <a:gd name="T38" fmla="*/ 136 w 338"/>
                  <a:gd name="T39" fmla="*/ 298 h 298"/>
                  <a:gd name="T40" fmla="*/ 144 w 338"/>
                  <a:gd name="T41" fmla="*/ 290 h 298"/>
                  <a:gd name="T42" fmla="*/ 156 w 338"/>
                  <a:gd name="T43" fmla="*/ 280 h 298"/>
                  <a:gd name="T44" fmla="*/ 184 w 338"/>
                  <a:gd name="T45" fmla="*/ 280 h 298"/>
                  <a:gd name="T46" fmla="*/ 198 w 338"/>
                  <a:gd name="T47" fmla="*/ 290 h 298"/>
                  <a:gd name="T48" fmla="*/ 242 w 338"/>
                  <a:gd name="T49" fmla="*/ 298 h 298"/>
                  <a:gd name="T50" fmla="*/ 248 w 338"/>
                  <a:gd name="T51" fmla="*/ 290 h 298"/>
                  <a:gd name="T52" fmla="*/ 262 w 338"/>
                  <a:gd name="T53" fmla="*/ 250 h 298"/>
                  <a:gd name="T54" fmla="*/ 290 w 338"/>
                  <a:gd name="T55" fmla="*/ 220 h 298"/>
                  <a:gd name="T56" fmla="*/ 308 w 338"/>
                  <a:gd name="T57" fmla="*/ 180 h 298"/>
                  <a:gd name="T58" fmla="*/ 322 w 338"/>
                  <a:gd name="T59" fmla="*/ 166 h 298"/>
                  <a:gd name="T60" fmla="*/ 336 w 338"/>
                  <a:gd name="T61" fmla="*/ 156 h 298"/>
                  <a:gd name="T62" fmla="*/ 336 w 338"/>
                  <a:gd name="T63" fmla="*/ 144 h 298"/>
                  <a:gd name="T64" fmla="*/ 322 w 338"/>
                  <a:gd name="T65" fmla="*/ 134 h 298"/>
                  <a:gd name="T66" fmla="*/ 96 w 338"/>
                  <a:gd name="T67" fmla="*/ 120 h 298"/>
                  <a:gd name="T68" fmla="*/ 78 w 338"/>
                  <a:gd name="T69" fmla="*/ 110 h 298"/>
                  <a:gd name="T70" fmla="*/ 80 w 338"/>
                  <a:gd name="T71" fmla="*/ 108 h 298"/>
                  <a:gd name="T72" fmla="*/ 92 w 338"/>
                  <a:gd name="T73" fmla="*/ 108 h 298"/>
                  <a:gd name="T74" fmla="*/ 102 w 338"/>
                  <a:gd name="T75" fmla="*/ 94 h 298"/>
                  <a:gd name="T76" fmla="*/ 98 w 338"/>
                  <a:gd name="T77" fmla="*/ 84 h 298"/>
                  <a:gd name="T78" fmla="*/ 88 w 338"/>
                  <a:gd name="T79" fmla="*/ 80 h 298"/>
                  <a:gd name="T80" fmla="*/ 90 w 338"/>
                  <a:gd name="T81" fmla="*/ 78 h 298"/>
                  <a:gd name="T82" fmla="*/ 104 w 338"/>
                  <a:gd name="T83" fmla="*/ 78 h 298"/>
                  <a:gd name="T84" fmla="*/ 116 w 338"/>
                  <a:gd name="T85" fmla="*/ 98 h 298"/>
                  <a:gd name="T86" fmla="*/ 110 w 338"/>
                  <a:gd name="T87" fmla="*/ 114 h 298"/>
                  <a:gd name="T88" fmla="*/ 96 w 338"/>
                  <a:gd name="T89" fmla="*/ 12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38" h="298">
                    <a:moveTo>
                      <a:pt x="322" y="134"/>
                    </a:moveTo>
                    <a:lnTo>
                      <a:pt x="310" y="134"/>
                    </a:lnTo>
                    <a:lnTo>
                      <a:pt x="310" y="134"/>
                    </a:lnTo>
                    <a:lnTo>
                      <a:pt x="306" y="120"/>
                    </a:lnTo>
                    <a:lnTo>
                      <a:pt x="302" y="108"/>
                    </a:lnTo>
                    <a:lnTo>
                      <a:pt x="296" y="94"/>
                    </a:lnTo>
                    <a:lnTo>
                      <a:pt x="288" y="84"/>
                    </a:lnTo>
                    <a:lnTo>
                      <a:pt x="280" y="72"/>
                    </a:lnTo>
                    <a:lnTo>
                      <a:pt x="270" y="62"/>
                    </a:lnTo>
                    <a:lnTo>
                      <a:pt x="260" y="54"/>
                    </a:lnTo>
                    <a:lnTo>
                      <a:pt x="248" y="46"/>
                    </a:lnTo>
                    <a:lnTo>
                      <a:pt x="248" y="46"/>
                    </a:lnTo>
                    <a:lnTo>
                      <a:pt x="236" y="58"/>
                    </a:lnTo>
                    <a:lnTo>
                      <a:pt x="224" y="66"/>
                    </a:lnTo>
                    <a:lnTo>
                      <a:pt x="208" y="72"/>
                    </a:lnTo>
                    <a:lnTo>
                      <a:pt x="192" y="74"/>
                    </a:lnTo>
                    <a:lnTo>
                      <a:pt x="192" y="74"/>
                    </a:lnTo>
                    <a:lnTo>
                      <a:pt x="182" y="72"/>
                    </a:lnTo>
                    <a:lnTo>
                      <a:pt x="172" y="70"/>
                    </a:lnTo>
                    <a:lnTo>
                      <a:pt x="162" y="66"/>
                    </a:lnTo>
                    <a:lnTo>
                      <a:pt x="152" y="60"/>
                    </a:lnTo>
                    <a:lnTo>
                      <a:pt x="144" y="54"/>
                    </a:lnTo>
                    <a:lnTo>
                      <a:pt x="138" y="46"/>
                    </a:lnTo>
                    <a:lnTo>
                      <a:pt x="132" y="36"/>
                    </a:lnTo>
                    <a:lnTo>
                      <a:pt x="128" y="28"/>
                    </a:lnTo>
                    <a:lnTo>
                      <a:pt x="94" y="2"/>
                    </a:lnTo>
                    <a:lnTo>
                      <a:pt x="94" y="2"/>
                    </a:lnTo>
                    <a:lnTo>
                      <a:pt x="90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6" y="6"/>
                    </a:lnTo>
                    <a:lnTo>
                      <a:pt x="80" y="56"/>
                    </a:lnTo>
                    <a:lnTo>
                      <a:pt x="80" y="56"/>
                    </a:lnTo>
                    <a:lnTo>
                      <a:pt x="68" y="66"/>
                    </a:lnTo>
                    <a:lnTo>
                      <a:pt x="56" y="80"/>
                    </a:lnTo>
                    <a:lnTo>
                      <a:pt x="48" y="92"/>
                    </a:lnTo>
                    <a:lnTo>
                      <a:pt x="40" y="108"/>
                    </a:lnTo>
                    <a:lnTo>
                      <a:pt x="18" y="108"/>
                    </a:lnTo>
                    <a:lnTo>
                      <a:pt x="18" y="108"/>
                    </a:lnTo>
                    <a:lnTo>
                      <a:pt x="10" y="108"/>
                    </a:lnTo>
                    <a:lnTo>
                      <a:pt x="6" y="112"/>
                    </a:lnTo>
                    <a:lnTo>
                      <a:pt x="2" y="118"/>
                    </a:lnTo>
                    <a:lnTo>
                      <a:pt x="0" y="124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2" y="180"/>
                    </a:lnTo>
                    <a:lnTo>
                      <a:pt x="6" y="184"/>
                    </a:lnTo>
                    <a:lnTo>
                      <a:pt x="10" y="188"/>
                    </a:lnTo>
                    <a:lnTo>
                      <a:pt x="18" y="190"/>
                    </a:lnTo>
                    <a:lnTo>
                      <a:pt x="36" y="190"/>
                    </a:lnTo>
                    <a:lnTo>
                      <a:pt x="36" y="190"/>
                    </a:lnTo>
                    <a:lnTo>
                      <a:pt x="46" y="210"/>
                    </a:lnTo>
                    <a:lnTo>
                      <a:pt x="58" y="228"/>
                    </a:lnTo>
                    <a:lnTo>
                      <a:pt x="74" y="246"/>
                    </a:lnTo>
                    <a:lnTo>
                      <a:pt x="92" y="258"/>
                    </a:lnTo>
                    <a:lnTo>
                      <a:pt x="92" y="290"/>
                    </a:lnTo>
                    <a:lnTo>
                      <a:pt x="92" y="290"/>
                    </a:lnTo>
                    <a:lnTo>
                      <a:pt x="96" y="296"/>
                    </a:lnTo>
                    <a:lnTo>
                      <a:pt x="100" y="298"/>
                    </a:lnTo>
                    <a:lnTo>
                      <a:pt x="136" y="298"/>
                    </a:lnTo>
                    <a:lnTo>
                      <a:pt x="136" y="298"/>
                    </a:lnTo>
                    <a:lnTo>
                      <a:pt x="142" y="296"/>
                    </a:lnTo>
                    <a:lnTo>
                      <a:pt x="144" y="290"/>
                    </a:lnTo>
                    <a:lnTo>
                      <a:pt x="144" y="278"/>
                    </a:lnTo>
                    <a:lnTo>
                      <a:pt x="144" y="278"/>
                    </a:lnTo>
                    <a:lnTo>
                      <a:pt x="156" y="280"/>
                    </a:lnTo>
                    <a:lnTo>
                      <a:pt x="170" y="280"/>
                    </a:lnTo>
                    <a:lnTo>
                      <a:pt x="170" y="280"/>
                    </a:lnTo>
                    <a:lnTo>
                      <a:pt x="184" y="280"/>
                    </a:lnTo>
                    <a:lnTo>
                      <a:pt x="198" y="278"/>
                    </a:lnTo>
                    <a:lnTo>
                      <a:pt x="198" y="290"/>
                    </a:lnTo>
                    <a:lnTo>
                      <a:pt x="198" y="290"/>
                    </a:lnTo>
                    <a:lnTo>
                      <a:pt x="200" y="296"/>
                    </a:lnTo>
                    <a:lnTo>
                      <a:pt x="206" y="298"/>
                    </a:lnTo>
                    <a:lnTo>
                      <a:pt x="242" y="298"/>
                    </a:lnTo>
                    <a:lnTo>
                      <a:pt x="242" y="298"/>
                    </a:lnTo>
                    <a:lnTo>
                      <a:pt x="246" y="296"/>
                    </a:lnTo>
                    <a:lnTo>
                      <a:pt x="248" y="290"/>
                    </a:lnTo>
                    <a:lnTo>
                      <a:pt x="248" y="258"/>
                    </a:lnTo>
                    <a:lnTo>
                      <a:pt x="248" y="258"/>
                    </a:lnTo>
                    <a:lnTo>
                      <a:pt x="262" y="250"/>
                    </a:lnTo>
                    <a:lnTo>
                      <a:pt x="272" y="242"/>
                    </a:lnTo>
                    <a:lnTo>
                      <a:pt x="282" y="230"/>
                    </a:lnTo>
                    <a:lnTo>
                      <a:pt x="290" y="220"/>
                    </a:lnTo>
                    <a:lnTo>
                      <a:pt x="298" y="208"/>
                    </a:lnTo>
                    <a:lnTo>
                      <a:pt x="304" y="194"/>
                    </a:lnTo>
                    <a:lnTo>
                      <a:pt x="308" y="180"/>
                    </a:lnTo>
                    <a:lnTo>
                      <a:pt x="310" y="166"/>
                    </a:lnTo>
                    <a:lnTo>
                      <a:pt x="322" y="166"/>
                    </a:lnTo>
                    <a:lnTo>
                      <a:pt x="322" y="166"/>
                    </a:lnTo>
                    <a:lnTo>
                      <a:pt x="328" y="166"/>
                    </a:lnTo>
                    <a:lnTo>
                      <a:pt x="332" y="162"/>
                    </a:lnTo>
                    <a:lnTo>
                      <a:pt x="336" y="156"/>
                    </a:lnTo>
                    <a:lnTo>
                      <a:pt x="338" y="150"/>
                    </a:lnTo>
                    <a:lnTo>
                      <a:pt x="338" y="150"/>
                    </a:lnTo>
                    <a:lnTo>
                      <a:pt x="336" y="144"/>
                    </a:lnTo>
                    <a:lnTo>
                      <a:pt x="332" y="138"/>
                    </a:lnTo>
                    <a:lnTo>
                      <a:pt x="328" y="136"/>
                    </a:lnTo>
                    <a:lnTo>
                      <a:pt x="322" y="134"/>
                    </a:lnTo>
                    <a:lnTo>
                      <a:pt x="322" y="134"/>
                    </a:lnTo>
                    <a:close/>
                    <a:moveTo>
                      <a:pt x="96" y="120"/>
                    </a:moveTo>
                    <a:lnTo>
                      <a:pt x="96" y="120"/>
                    </a:lnTo>
                    <a:lnTo>
                      <a:pt x="88" y="118"/>
                    </a:lnTo>
                    <a:lnTo>
                      <a:pt x="82" y="114"/>
                    </a:lnTo>
                    <a:lnTo>
                      <a:pt x="78" y="110"/>
                    </a:lnTo>
                    <a:lnTo>
                      <a:pt x="76" y="104"/>
                    </a:lnTo>
                    <a:lnTo>
                      <a:pt x="76" y="104"/>
                    </a:lnTo>
                    <a:lnTo>
                      <a:pt x="80" y="108"/>
                    </a:lnTo>
                    <a:lnTo>
                      <a:pt x="88" y="110"/>
                    </a:lnTo>
                    <a:lnTo>
                      <a:pt x="88" y="110"/>
                    </a:lnTo>
                    <a:lnTo>
                      <a:pt x="92" y="108"/>
                    </a:lnTo>
                    <a:lnTo>
                      <a:pt x="98" y="106"/>
                    </a:lnTo>
                    <a:lnTo>
                      <a:pt x="100" y="100"/>
                    </a:lnTo>
                    <a:lnTo>
                      <a:pt x="102" y="94"/>
                    </a:lnTo>
                    <a:lnTo>
                      <a:pt x="102" y="94"/>
                    </a:lnTo>
                    <a:lnTo>
                      <a:pt x="100" y="88"/>
                    </a:lnTo>
                    <a:lnTo>
                      <a:pt x="98" y="84"/>
                    </a:lnTo>
                    <a:lnTo>
                      <a:pt x="92" y="82"/>
                    </a:lnTo>
                    <a:lnTo>
                      <a:pt x="88" y="80"/>
                    </a:lnTo>
                    <a:lnTo>
                      <a:pt x="88" y="80"/>
                    </a:lnTo>
                    <a:lnTo>
                      <a:pt x="86" y="80"/>
                    </a:lnTo>
                    <a:lnTo>
                      <a:pt x="86" y="80"/>
                    </a:lnTo>
                    <a:lnTo>
                      <a:pt x="90" y="78"/>
                    </a:lnTo>
                    <a:lnTo>
                      <a:pt x="96" y="78"/>
                    </a:lnTo>
                    <a:lnTo>
                      <a:pt x="96" y="78"/>
                    </a:lnTo>
                    <a:lnTo>
                      <a:pt x="104" y="78"/>
                    </a:lnTo>
                    <a:lnTo>
                      <a:pt x="110" y="84"/>
                    </a:lnTo>
                    <a:lnTo>
                      <a:pt x="116" y="90"/>
                    </a:lnTo>
                    <a:lnTo>
                      <a:pt x="116" y="98"/>
                    </a:lnTo>
                    <a:lnTo>
                      <a:pt x="116" y="98"/>
                    </a:lnTo>
                    <a:lnTo>
                      <a:pt x="116" y="106"/>
                    </a:lnTo>
                    <a:lnTo>
                      <a:pt x="110" y="114"/>
                    </a:lnTo>
                    <a:lnTo>
                      <a:pt x="104" y="118"/>
                    </a:lnTo>
                    <a:lnTo>
                      <a:pt x="96" y="120"/>
                    </a:lnTo>
                    <a:lnTo>
                      <a:pt x="96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7" name="Freeform 31"/>
              <p:cNvSpPr>
                <a:spLocks noEditPoints="1"/>
              </p:cNvSpPr>
              <p:nvPr/>
            </p:nvSpPr>
            <p:spPr bwMode="auto">
              <a:xfrm>
                <a:off x="2855913" y="1546225"/>
                <a:ext cx="155575" cy="155575"/>
              </a:xfrm>
              <a:custGeom>
                <a:avLst/>
                <a:gdLst>
                  <a:gd name="T0" fmla="*/ 48 w 98"/>
                  <a:gd name="T1" fmla="*/ 0 h 98"/>
                  <a:gd name="T2" fmla="*/ 30 w 98"/>
                  <a:gd name="T3" fmla="*/ 4 h 98"/>
                  <a:gd name="T4" fmla="*/ 14 w 98"/>
                  <a:gd name="T5" fmla="*/ 16 h 98"/>
                  <a:gd name="T6" fmla="*/ 4 w 98"/>
                  <a:gd name="T7" fmla="*/ 30 h 98"/>
                  <a:gd name="T8" fmla="*/ 0 w 98"/>
                  <a:gd name="T9" fmla="*/ 50 h 98"/>
                  <a:gd name="T10" fmla="*/ 0 w 98"/>
                  <a:gd name="T11" fmla="*/ 60 h 98"/>
                  <a:gd name="T12" fmla="*/ 8 w 98"/>
                  <a:gd name="T13" fmla="*/ 78 h 98"/>
                  <a:gd name="T14" fmla="*/ 22 w 98"/>
                  <a:gd name="T15" fmla="*/ 90 h 98"/>
                  <a:gd name="T16" fmla="*/ 38 w 98"/>
                  <a:gd name="T17" fmla="*/ 98 h 98"/>
                  <a:gd name="T18" fmla="*/ 48 w 98"/>
                  <a:gd name="T19" fmla="*/ 98 h 98"/>
                  <a:gd name="T20" fmla="*/ 68 w 98"/>
                  <a:gd name="T21" fmla="*/ 94 h 98"/>
                  <a:gd name="T22" fmla="*/ 84 w 98"/>
                  <a:gd name="T23" fmla="*/ 84 h 98"/>
                  <a:gd name="T24" fmla="*/ 94 w 98"/>
                  <a:gd name="T25" fmla="*/ 68 h 98"/>
                  <a:gd name="T26" fmla="*/ 98 w 98"/>
                  <a:gd name="T27" fmla="*/ 50 h 98"/>
                  <a:gd name="T28" fmla="*/ 96 w 98"/>
                  <a:gd name="T29" fmla="*/ 40 h 98"/>
                  <a:gd name="T30" fmla="*/ 90 w 98"/>
                  <a:gd name="T31" fmla="*/ 22 h 98"/>
                  <a:gd name="T32" fmla="*/ 76 w 98"/>
                  <a:gd name="T33" fmla="*/ 10 h 98"/>
                  <a:gd name="T34" fmla="*/ 58 w 98"/>
                  <a:gd name="T35" fmla="*/ 2 h 98"/>
                  <a:gd name="T36" fmla="*/ 48 w 98"/>
                  <a:gd name="T37" fmla="*/ 0 h 98"/>
                  <a:gd name="T38" fmla="*/ 52 w 98"/>
                  <a:gd name="T39" fmla="*/ 82 h 98"/>
                  <a:gd name="T40" fmla="*/ 42 w 98"/>
                  <a:gd name="T41" fmla="*/ 74 h 98"/>
                  <a:gd name="T42" fmla="*/ 34 w 98"/>
                  <a:gd name="T43" fmla="*/ 74 h 98"/>
                  <a:gd name="T44" fmla="*/ 30 w 98"/>
                  <a:gd name="T45" fmla="*/ 60 h 98"/>
                  <a:gd name="T46" fmla="*/ 36 w 98"/>
                  <a:gd name="T47" fmla="*/ 62 h 98"/>
                  <a:gd name="T48" fmla="*/ 46 w 98"/>
                  <a:gd name="T49" fmla="*/ 64 h 98"/>
                  <a:gd name="T50" fmla="*/ 52 w 98"/>
                  <a:gd name="T51" fmla="*/ 60 h 98"/>
                  <a:gd name="T52" fmla="*/ 50 w 98"/>
                  <a:gd name="T53" fmla="*/ 56 h 98"/>
                  <a:gd name="T54" fmla="*/ 44 w 98"/>
                  <a:gd name="T55" fmla="*/ 54 h 98"/>
                  <a:gd name="T56" fmla="*/ 32 w 98"/>
                  <a:gd name="T57" fmla="*/ 48 h 98"/>
                  <a:gd name="T58" fmla="*/ 28 w 98"/>
                  <a:gd name="T59" fmla="*/ 38 h 98"/>
                  <a:gd name="T60" fmla="*/ 28 w 98"/>
                  <a:gd name="T61" fmla="*/ 34 h 98"/>
                  <a:gd name="T62" fmla="*/ 36 w 98"/>
                  <a:gd name="T63" fmla="*/ 26 h 98"/>
                  <a:gd name="T64" fmla="*/ 42 w 98"/>
                  <a:gd name="T65" fmla="*/ 16 h 98"/>
                  <a:gd name="T66" fmla="*/ 52 w 98"/>
                  <a:gd name="T67" fmla="*/ 22 h 98"/>
                  <a:gd name="T68" fmla="*/ 60 w 98"/>
                  <a:gd name="T69" fmla="*/ 24 h 98"/>
                  <a:gd name="T70" fmla="*/ 64 w 98"/>
                  <a:gd name="T71" fmla="*/ 36 h 98"/>
                  <a:gd name="T72" fmla="*/ 58 w 98"/>
                  <a:gd name="T73" fmla="*/ 34 h 98"/>
                  <a:gd name="T74" fmla="*/ 50 w 98"/>
                  <a:gd name="T75" fmla="*/ 34 h 98"/>
                  <a:gd name="T76" fmla="*/ 44 w 98"/>
                  <a:gd name="T77" fmla="*/ 38 h 98"/>
                  <a:gd name="T78" fmla="*/ 46 w 98"/>
                  <a:gd name="T79" fmla="*/ 40 h 98"/>
                  <a:gd name="T80" fmla="*/ 54 w 98"/>
                  <a:gd name="T81" fmla="*/ 44 h 98"/>
                  <a:gd name="T82" fmla="*/ 66 w 98"/>
                  <a:gd name="T83" fmla="*/ 50 h 98"/>
                  <a:gd name="T84" fmla="*/ 70 w 98"/>
                  <a:gd name="T85" fmla="*/ 58 h 98"/>
                  <a:gd name="T86" fmla="*/ 68 w 98"/>
                  <a:gd name="T87" fmla="*/ 64 h 98"/>
                  <a:gd name="T88" fmla="*/ 60 w 98"/>
                  <a:gd name="T89" fmla="*/ 72 h 98"/>
                  <a:gd name="T90" fmla="*/ 52 w 98"/>
                  <a:gd name="T91" fmla="*/ 7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" h="98">
                    <a:moveTo>
                      <a:pt x="48" y="0"/>
                    </a:moveTo>
                    <a:lnTo>
                      <a:pt x="48" y="0"/>
                    </a:lnTo>
                    <a:lnTo>
                      <a:pt x="38" y="2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0" y="4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4" y="68"/>
                    </a:lnTo>
                    <a:lnTo>
                      <a:pt x="8" y="78"/>
                    </a:lnTo>
                    <a:lnTo>
                      <a:pt x="14" y="84"/>
                    </a:lnTo>
                    <a:lnTo>
                      <a:pt x="22" y="90"/>
                    </a:lnTo>
                    <a:lnTo>
                      <a:pt x="30" y="94"/>
                    </a:lnTo>
                    <a:lnTo>
                      <a:pt x="38" y="98"/>
                    </a:lnTo>
                    <a:lnTo>
                      <a:pt x="48" y="98"/>
                    </a:lnTo>
                    <a:lnTo>
                      <a:pt x="48" y="98"/>
                    </a:lnTo>
                    <a:lnTo>
                      <a:pt x="58" y="98"/>
                    </a:lnTo>
                    <a:lnTo>
                      <a:pt x="68" y="94"/>
                    </a:lnTo>
                    <a:lnTo>
                      <a:pt x="76" y="90"/>
                    </a:lnTo>
                    <a:lnTo>
                      <a:pt x="84" y="84"/>
                    </a:lnTo>
                    <a:lnTo>
                      <a:pt x="90" y="78"/>
                    </a:lnTo>
                    <a:lnTo>
                      <a:pt x="94" y="68"/>
                    </a:lnTo>
                    <a:lnTo>
                      <a:pt x="96" y="60"/>
                    </a:lnTo>
                    <a:lnTo>
                      <a:pt x="98" y="50"/>
                    </a:lnTo>
                    <a:lnTo>
                      <a:pt x="98" y="50"/>
                    </a:lnTo>
                    <a:lnTo>
                      <a:pt x="96" y="40"/>
                    </a:lnTo>
                    <a:lnTo>
                      <a:pt x="94" y="30"/>
                    </a:lnTo>
                    <a:lnTo>
                      <a:pt x="90" y="22"/>
                    </a:lnTo>
                    <a:lnTo>
                      <a:pt x="84" y="16"/>
                    </a:lnTo>
                    <a:lnTo>
                      <a:pt x="76" y="10"/>
                    </a:lnTo>
                    <a:lnTo>
                      <a:pt x="68" y="4"/>
                    </a:lnTo>
                    <a:lnTo>
                      <a:pt x="58" y="2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  <a:moveTo>
                      <a:pt x="52" y="74"/>
                    </a:moveTo>
                    <a:lnTo>
                      <a:pt x="52" y="82"/>
                    </a:lnTo>
                    <a:lnTo>
                      <a:pt x="42" y="82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34" y="74"/>
                    </a:lnTo>
                    <a:lnTo>
                      <a:pt x="26" y="72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36" y="62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50" y="62"/>
                    </a:lnTo>
                    <a:lnTo>
                      <a:pt x="52" y="60"/>
                    </a:lnTo>
                    <a:lnTo>
                      <a:pt x="52" y="60"/>
                    </a:lnTo>
                    <a:lnTo>
                      <a:pt x="50" y="56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38" y="52"/>
                    </a:lnTo>
                    <a:lnTo>
                      <a:pt x="32" y="48"/>
                    </a:lnTo>
                    <a:lnTo>
                      <a:pt x="28" y="44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34"/>
                    </a:lnTo>
                    <a:lnTo>
                      <a:pt x="32" y="28"/>
                    </a:lnTo>
                    <a:lnTo>
                      <a:pt x="36" y="26"/>
                    </a:lnTo>
                    <a:lnTo>
                      <a:pt x="42" y="24"/>
                    </a:lnTo>
                    <a:lnTo>
                      <a:pt x="42" y="16"/>
                    </a:lnTo>
                    <a:lnTo>
                      <a:pt x="52" y="16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60" y="24"/>
                    </a:lnTo>
                    <a:lnTo>
                      <a:pt x="66" y="2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58" y="34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44" y="34"/>
                    </a:lnTo>
                    <a:lnTo>
                      <a:pt x="44" y="38"/>
                    </a:lnTo>
                    <a:lnTo>
                      <a:pt x="44" y="38"/>
                    </a:lnTo>
                    <a:lnTo>
                      <a:pt x="46" y="40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60" y="46"/>
                    </a:lnTo>
                    <a:lnTo>
                      <a:pt x="66" y="50"/>
                    </a:lnTo>
                    <a:lnTo>
                      <a:pt x="68" y="54"/>
                    </a:lnTo>
                    <a:lnTo>
                      <a:pt x="70" y="58"/>
                    </a:lnTo>
                    <a:lnTo>
                      <a:pt x="70" y="58"/>
                    </a:lnTo>
                    <a:lnTo>
                      <a:pt x="68" y="64"/>
                    </a:lnTo>
                    <a:lnTo>
                      <a:pt x="64" y="68"/>
                    </a:lnTo>
                    <a:lnTo>
                      <a:pt x="60" y="72"/>
                    </a:lnTo>
                    <a:lnTo>
                      <a:pt x="52" y="74"/>
                    </a:lnTo>
                    <a:lnTo>
                      <a:pt x="52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443791" y="2038500"/>
            <a:ext cx="515172" cy="515169"/>
            <a:chOff x="7082843" y="4099493"/>
            <a:chExt cx="899325" cy="899320"/>
          </a:xfrm>
          <a:solidFill>
            <a:schemeClr val="bg1"/>
          </a:solidFill>
        </p:grpSpPr>
        <p:sp>
          <p:nvSpPr>
            <p:cNvPr id="89" name="椭圆 88"/>
            <p:cNvSpPr/>
            <p:nvPr/>
          </p:nvSpPr>
          <p:spPr>
            <a:xfrm>
              <a:off x="7082843" y="4099493"/>
              <a:ext cx="899325" cy="899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7259991" y="4339991"/>
              <a:ext cx="520413" cy="358206"/>
              <a:chOff x="5840413" y="590550"/>
              <a:chExt cx="733425" cy="504825"/>
            </a:xfrm>
            <a:grpFill/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5840413" y="590550"/>
                <a:ext cx="568325" cy="438150"/>
              </a:xfrm>
              <a:custGeom>
                <a:avLst/>
                <a:gdLst>
                  <a:gd name="T0" fmla="*/ 334 w 358"/>
                  <a:gd name="T1" fmla="*/ 8 h 276"/>
                  <a:gd name="T2" fmla="*/ 334 w 358"/>
                  <a:gd name="T3" fmla="*/ 8 h 276"/>
                  <a:gd name="T4" fmla="*/ 332 w 358"/>
                  <a:gd name="T5" fmla="*/ 4 h 276"/>
                  <a:gd name="T6" fmla="*/ 328 w 358"/>
                  <a:gd name="T7" fmla="*/ 0 h 276"/>
                  <a:gd name="T8" fmla="*/ 324 w 358"/>
                  <a:gd name="T9" fmla="*/ 0 h 276"/>
                  <a:gd name="T10" fmla="*/ 320 w 358"/>
                  <a:gd name="T11" fmla="*/ 0 h 276"/>
                  <a:gd name="T12" fmla="*/ 84 w 358"/>
                  <a:gd name="T13" fmla="*/ 78 h 276"/>
                  <a:gd name="T14" fmla="*/ 154 w 358"/>
                  <a:gd name="T15" fmla="*/ 78 h 276"/>
                  <a:gd name="T16" fmla="*/ 284 w 358"/>
                  <a:gd name="T17" fmla="*/ 34 h 276"/>
                  <a:gd name="T18" fmla="*/ 284 w 358"/>
                  <a:gd name="T19" fmla="*/ 34 h 276"/>
                  <a:gd name="T20" fmla="*/ 292 w 358"/>
                  <a:gd name="T21" fmla="*/ 44 h 276"/>
                  <a:gd name="T22" fmla="*/ 302 w 358"/>
                  <a:gd name="T23" fmla="*/ 52 h 276"/>
                  <a:gd name="T24" fmla="*/ 314 w 358"/>
                  <a:gd name="T25" fmla="*/ 56 h 276"/>
                  <a:gd name="T26" fmla="*/ 328 w 358"/>
                  <a:gd name="T27" fmla="*/ 56 h 276"/>
                  <a:gd name="T28" fmla="*/ 334 w 358"/>
                  <a:gd name="T29" fmla="*/ 78 h 276"/>
                  <a:gd name="T30" fmla="*/ 358 w 358"/>
                  <a:gd name="T31" fmla="*/ 78 h 276"/>
                  <a:gd name="T32" fmla="*/ 334 w 358"/>
                  <a:gd name="T33" fmla="*/ 8 h 276"/>
                  <a:gd name="T34" fmla="*/ 2 w 358"/>
                  <a:gd name="T35" fmla="*/ 118 h 276"/>
                  <a:gd name="T36" fmla="*/ 54 w 358"/>
                  <a:gd name="T37" fmla="*/ 276 h 276"/>
                  <a:gd name="T38" fmla="*/ 54 w 358"/>
                  <a:gd name="T39" fmla="*/ 208 h 276"/>
                  <a:gd name="T40" fmla="*/ 36 w 358"/>
                  <a:gd name="T41" fmla="*/ 152 h 276"/>
                  <a:gd name="T42" fmla="*/ 36 w 358"/>
                  <a:gd name="T43" fmla="*/ 152 h 276"/>
                  <a:gd name="T44" fmla="*/ 42 w 358"/>
                  <a:gd name="T45" fmla="*/ 148 h 276"/>
                  <a:gd name="T46" fmla="*/ 46 w 358"/>
                  <a:gd name="T47" fmla="*/ 142 h 276"/>
                  <a:gd name="T48" fmla="*/ 50 w 358"/>
                  <a:gd name="T49" fmla="*/ 136 h 276"/>
                  <a:gd name="T50" fmla="*/ 54 w 358"/>
                  <a:gd name="T51" fmla="*/ 130 h 276"/>
                  <a:gd name="T52" fmla="*/ 54 w 358"/>
                  <a:gd name="T53" fmla="*/ 102 h 276"/>
                  <a:gd name="T54" fmla="*/ 54 w 358"/>
                  <a:gd name="T55" fmla="*/ 102 h 276"/>
                  <a:gd name="T56" fmla="*/ 56 w 358"/>
                  <a:gd name="T57" fmla="*/ 92 h 276"/>
                  <a:gd name="T58" fmla="*/ 62 w 358"/>
                  <a:gd name="T59" fmla="*/ 84 h 276"/>
                  <a:gd name="T60" fmla="*/ 10 w 358"/>
                  <a:gd name="T61" fmla="*/ 102 h 276"/>
                  <a:gd name="T62" fmla="*/ 10 w 358"/>
                  <a:gd name="T63" fmla="*/ 102 h 276"/>
                  <a:gd name="T64" fmla="*/ 4 w 358"/>
                  <a:gd name="T65" fmla="*/ 104 h 276"/>
                  <a:gd name="T66" fmla="*/ 2 w 358"/>
                  <a:gd name="T67" fmla="*/ 108 h 276"/>
                  <a:gd name="T68" fmla="*/ 0 w 358"/>
                  <a:gd name="T69" fmla="*/ 112 h 276"/>
                  <a:gd name="T70" fmla="*/ 2 w 358"/>
                  <a:gd name="T71" fmla="*/ 118 h 276"/>
                  <a:gd name="T72" fmla="*/ 2 w 358"/>
                  <a:gd name="T73" fmla="*/ 11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8" h="276">
                    <a:moveTo>
                      <a:pt x="334" y="8"/>
                    </a:moveTo>
                    <a:lnTo>
                      <a:pt x="334" y="8"/>
                    </a:lnTo>
                    <a:lnTo>
                      <a:pt x="332" y="4"/>
                    </a:lnTo>
                    <a:lnTo>
                      <a:pt x="328" y="0"/>
                    </a:lnTo>
                    <a:lnTo>
                      <a:pt x="324" y="0"/>
                    </a:lnTo>
                    <a:lnTo>
                      <a:pt x="320" y="0"/>
                    </a:lnTo>
                    <a:lnTo>
                      <a:pt x="84" y="78"/>
                    </a:lnTo>
                    <a:lnTo>
                      <a:pt x="154" y="78"/>
                    </a:lnTo>
                    <a:lnTo>
                      <a:pt x="284" y="34"/>
                    </a:lnTo>
                    <a:lnTo>
                      <a:pt x="284" y="34"/>
                    </a:lnTo>
                    <a:lnTo>
                      <a:pt x="292" y="44"/>
                    </a:lnTo>
                    <a:lnTo>
                      <a:pt x="302" y="52"/>
                    </a:lnTo>
                    <a:lnTo>
                      <a:pt x="314" y="56"/>
                    </a:lnTo>
                    <a:lnTo>
                      <a:pt x="328" y="56"/>
                    </a:lnTo>
                    <a:lnTo>
                      <a:pt x="334" y="78"/>
                    </a:lnTo>
                    <a:lnTo>
                      <a:pt x="358" y="78"/>
                    </a:lnTo>
                    <a:lnTo>
                      <a:pt x="334" y="8"/>
                    </a:lnTo>
                    <a:close/>
                    <a:moveTo>
                      <a:pt x="2" y="118"/>
                    </a:moveTo>
                    <a:lnTo>
                      <a:pt x="54" y="276"/>
                    </a:lnTo>
                    <a:lnTo>
                      <a:pt x="54" y="208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42" y="148"/>
                    </a:lnTo>
                    <a:lnTo>
                      <a:pt x="46" y="142"/>
                    </a:lnTo>
                    <a:lnTo>
                      <a:pt x="50" y="136"/>
                    </a:lnTo>
                    <a:lnTo>
                      <a:pt x="54" y="130"/>
                    </a:lnTo>
                    <a:lnTo>
                      <a:pt x="54" y="102"/>
                    </a:lnTo>
                    <a:lnTo>
                      <a:pt x="54" y="102"/>
                    </a:lnTo>
                    <a:lnTo>
                      <a:pt x="56" y="92"/>
                    </a:lnTo>
                    <a:lnTo>
                      <a:pt x="62" y="84"/>
                    </a:lnTo>
                    <a:lnTo>
                      <a:pt x="10" y="102"/>
                    </a:lnTo>
                    <a:lnTo>
                      <a:pt x="10" y="102"/>
                    </a:lnTo>
                    <a:lnTo>
                      <a:pt x="4" y="104"/>
                    </a:lnTo>
                    <a:lnTo>
                      <a:pt x="2" y="108"/>
                    </a:lnTo>
                    <a:lnTo>
                      <a:pt x="0" y="112"/>
                    </a:lnTo>
                    <a:lnTo>
                      <a:pt x="2" y="118"/>
                    </a:lnTo>
                    <a:lnTo>
                      <a:pt x="2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" name="Freeform 25"/>
              <p:cNvSpPr>
                <a:spLocks noEditPoints="1"/>
              </p:cNvSpPr>
              <p:nvPr/>
            </p:nvSpPr>
            <p:spPr bwMode="auto">
              <a:xfrm>
                <a:off x="6024563" y="793750"/>
                <a:ext cx="403225" cy="234950"/>
              </a:xfrm>
              <a:custGeom>
                <a:avLst/>
                <a:gdLst>
                  <a:gd name="T0" fmla="*/ 226 w 254"/>
                  <a:gd name="T1" fmla="*/ 56 h 148"/>
                  <a:gd name="T2" fmla="*/ 214 w 254"/>
                  <a:gd name="T3" fmla="*/ 74 h 148"/>
                  <a:gd name="T4" fmla="*/ 220 w 254"/>
                  <a:gd name="T5" fmla="*/ 88 h 148"/>
                  <a:gd name="T6" fmla="*/ 234 w 254"/>
                  <a:gd name="T7" fmla="*/ 94 h 148"/>
                  <a:gd name="T8" fmla="*/ 252 w 254"/>
                  <a:gd name="T9" fmla="*/ 82 h 148"/>
                  <a:gd name="T10" fmla="*/ 252 w 254"/>
                  <a:gd name="T11" fmla="*/ 66 h 148"/>
                  <a:gd name="T12" fmla="*/ 234 w 254"/>
                  <a:gd name="T13" fmla="*/ 54 h 148"/>
                  <a:gd name="T14" fmla="*/ 20 w 254"/>
                  <a:gd name="T15" fmla="*/ 54 h 148"/>
                  <a:gd name="T16" fmla="*/ 2 w 254"/>
                  <a:gd name="T17" fmla="*/ 66 h 148"/>
                  <a:gd name="T18" fmla="*/ 2 w 254"/>
                  <a:gd name="T19" fmla="*/ 82 h 148"/>
                  <a:gd name="T20" fmla="*/ 20 w 254"/>
                  <a:gd name="T21" fmla="*/ 94 h 148"/>
                  <a:gd name="T22" fmla="*/ 34 w 254"/>
                  <a:gd name="T23" fmla="*/ 88 h 148"/>
                  <a:gd name="T24" fmla="*/ 40 w 254"/>
                  <a:gd name="T25" fmla="*/ 74 h 148"/>
                  <a:gd name="T26" fmla="*/ 28 w 254"/>
                  <a:gd name="T27" fmla="*/ 56 h 148"/>
                  <a:gd name="T28" fmla="*/ 126 w 254"/>
                  <a:gd name="T29" fmla="*/ 0 h 148"/>
                  <a:gd name="T30" fmla="*/ 102 w 254"/>
                  <a:gd name="T31" fmla="*/ 6 h 148"/>
                  <a:gd name="T32" fmla="*/ 72 w 254"/>
                  <a:gd name="T33" fmla="*/ 32 h 148"/>
                  <a:gd name="T34" fmla="*/ 62 w 254"/>
                  <a:gd name="T35" fmla="*/ 74 h 148"/>
                  <a:gd name="T36" fmla="*/ 66 w 254"/>
                  <a:gd name="T37" fmla="*/ 104 h 148"/>
                  <a:gd name="T38" fmla="*/ 90 w 254"/>
                  <a:gd name="T39" fmla="*/ 136 h 148"/>
                  <a:gd name="T40" fmla="*/ 126 w 254"/>
                  <a:gd name="T41" fmla="*/ 148 h 148"/>
                  <a:gd name="T42" fmla="*/ 152 w 254"/>
                  <a:gd name="T43" fmla="*/ 142 h 148"/>
                  <a:gd name="T44" fmla="*/ 182 w 254"/>
                  <a:gd name="T45" fmla="*/ 116 h 148"/>
                  <a:gd name="T46" fmla="*/ 192 w 254"/>
                  <a:gd name="T47" fmla="*/ 74 h 148"/>
                  <a:gd name="T48" fmla="*/ 188 w 254"/>
                  <a:gd name="T49" fmla="*/ 46 h 148"/>
                  <a:gd name="T50" fmla="*/ 164 w 254"/>
                  <a:gd name="T51" fmla="*/ 12 h 148"/>
                  <a:gd name="T52" fmla="*/ 126 w 254"/>
                  <a:gd name="T53" fmla="*/ 0 h 148"/>
                  <a:gd name="T54" fmla="*/ 134 w 254"/>
                  <a:gd name="T55" fmla="*/ 118 h 148"/>
                  <a:gd name="T56" fmla="*/ 120 w 254"/>
                  <a:gd name="T57" fmla="*/ 108 h 148"/>
                  <a:gd name="T58" fmla="*/ 102 w 254"/>
                  <a:gd name="T59" fmla="*/ 88 h 148"/>
                  <a:gd name="T60" fmla="*/ 122 w 254"/>
                  <a:gd name="T61" fmla="*/ 94 h 148"/>
                  <a:gd name="T62" fmla="*/ 132 w 254"/>
                  <a:gd name="T63" fmla="*/ 90 h 148"/>
                  <a:gd name="T64" fmla="*/ 132 w 254"/>
                  <a:gd name="T65" fmla="*/ 86 h 148"/>
                  <a:gd name="T66" fmla="*/ 120 w 254"/>
                  <a:gd name="T67" fmla="*/ 80 h 148"/>
                  <a:gd name="T68" fmla="*/ 100 w 254"/>
                  <a:gd name="T69" fmla="*/ 68 h 148"/>
                  <a:gd name="T70" fmla="*/ 100 w 254"/>
                  <a:gd name="T71" fmla="*/ 54 h 148"/>
                  <a:gd name="T72" fmla="*/ 120 w 254"/>
                  <a:gd name="T73" fmla="*/ 40 h 148"/>
                  <a:gd name="T74" fmla="*/ 134 w 254"/>
                  <a:gd name="T75" fmla="*/ 40 h 148"/>
                  <a:gd name="T76" fmla="*/ 152 w 254"/>
                  <a:gd name="T77" fmla="*/ 42 h 148"/>
                  <a:gd name="T78" fmla="*/ 142 w 254"/>
                  <a:gd name="T79" fmla="*/ 54 h 148"/>
                  <a:gd name="T80" fmla="*/ 122 w 254"/>
                  <a:gd name="T81" fmla="*/ 54 h 148"/>
                  <a:gd name="T82" fmla="*/ 122 w 254"/>
                  <a:gd name="T83" fmla="*/ 60 h 148"/>
                  <a:gd name="T84" fmla="*/ 134 w 254"/>
                  <a:gd name="T85" fmla="*/ 66 h 148"/>
                  <a:gd name="T86" fmla="*/ 154 w 254"/>
                  <a:gd name="T87" fmla="*/ 80 h 148"/>
                  <a:gd name="T88" fmla="*/ 154 w 254"/>
                  <a:gd name="T89" fmla="*/ 94 h 148"/>
                  <a:gd name="T90" fmla="*/ 134 w 254"/>
                  <a:gd name="T91" fmla="*/ 10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4" h="148">
                    <a:moveTo>
                      <a:pt x="234" y="54"/>
                    </a:moveTo>
                    <a:lnTo>
                      <a:pt x="234" y="54"/>
                    </a:lnTo>
                    <a:lnTo>
                      <a:pt x="226" y="56"/>
                    </a:lnTo>
                    <a:lnTo>
                      <a:pt x="220" y="60"/>
                    </a:lnTo>
                    <a:lnTo>
                      <a:pt x="216" y="66"/>
                    </a:lnTo>
                    <a:lnTo>
                      <a:pt x="214" y="74"/>
                    </a:lnTo>
                    <a:lnTo>
                      <a:pt x="214" y="74"/>
                    </a:lnTo>
                    <a:lnTo>
                      <a:pt x="216" y="82"/>
                    </a:lnTo>
                    <a:lnTo>
                      <a:pt x="220" y="88"/>
                    </a:lnTo>
                    <a:lnTo>
                      <a:pt x="226" y="92"/>
                    </a:lnTo>
                    <a:lnTo>
                      <a:pt x="234" y="94"/>
                    </a:lnTo>
                    <a:lnTo>
                      <a:pt x="234" y="94"/>
                    </a:lnTo>
                    <a:lnTo>
                      <a:pt x="242" y="92"/>
                    </a:lnTo>
                    <a:lnTo>
                      <a:pt x="248" y="88"/>
                    </a:lnTo>
                    <a:lnTo>
                      <a:pt x="252" y="82"/>
                    </a:lnTo>
                    <a:lnTo>
                      <a:pt x="254" y="74"/>
                    </a:lnTo>
                    <a:lnTo>
                      <a:pt x="254" y="74"/>
                    </a:lnTo>
                    <a:lnTo>
                      <a:pt x="252" y="66"/>
                    </a:lnTo>
                    <a:lnTo>
                      <a:pt x="248" y="60"/>
                    </a:lnTo>
                    <a:lnTo>
                      <a:pt x="242" y="56"/>
                    </a:lnTo>
                    <a:lnTo>
                      <a:pt x="234" y="54"/>
                    </a:lnTo>
                    <a:lnTo>
                      <a:pt x="234" y="54"/>
                    </a:lnTo>
                    <a:close/>
                    <a:moveTo>
                      <a:pt x="20" y="54"/>
                    </a:moveTo>
                    <a:lnTo>
                      <a:pt x="20" y="54"/>
                    </a:lnTo>
                    <a:lnTo>
                      <a:pt x="12" y="56"/>
                    </a:lnTo>
                    <a:lnTo>
                      <a:pt x="6" y="60"/>
                    </a:lnTo>
                    <a:lnTo>
                      <a:pt x="2" y="6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2" y="82"/>
                    </a:lnTo>
                    <a:lnTo>
                      <a:pt x="6" y="88"/>
                    </a:lnTo>
                    <a:lnTo>
                      <a:pt x="12" y="92"/>
                    </a:lnTo>
                    <a:lnTo>
                      <a:pt x="20" y="94"/>
                    </a:lnTo>
                    <a:lnTo>
                      <a:pt x="20" y="94"/>
                    </a:lnTo>
                    <a:lnTo>
                      <a:pt x="28" y="92"/>
                    </a:lnTo>
                    <a:lnTo>
                      <a:pt x="34" y="88"/>
                    </a:lnTo>
                    <a:lnTo>
                      <a:pt x="38" y="82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38" y="66"/>
                    </a:lnTo>
                    <a:lnTo>
                      <a:pt x="34" y="60"/>
                    </a:lnTo>
                    <a:lnTo>
                      <a:pt x="28" y="56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  <a:moveTo>
                      <a:pt x="126" y="0"/>
                    </a:moveTo>
                    <a:lnTo>
                      <a:pt x="126" y="0"/>
                    </a:lnTo>
                    <a:lnTo>
                      <a:pt x="114" y="2"/>
                    </a:lnTo>
                    <a:lnTo>
                      <a:pt x="102" y="6"/>
                    </a:lnTo>
                    <a:lnTo>
                      <a:pt x="90" y="12"/>
                    </a:lnTo>
                    <a:lnTo>
                      <a:pt x="80" y="22"/>
                    </a:lnTo>
                    <a:lnTo>
                      <a:pt x="72" y="32"/>
                    </a:lnTo>
                    <a:lnTo>
                      <a:pt x="66" y="46"/>
                    </a:lnTo>
                    <a:lnTo>
                      <a:pt x="62" y="60"/>
                    </a:lnTo>
                    <a:lnTo>
                      <a:pt x="62" y="74"/>
                    </a:lnTo>
                    <a:lnTo>
                      <a:pt x="62" y="74"/>
                    </a:lnTo>
                    <a:lnTo>
                      <a:pt x="62" y="90"/>
                    </a:lnTo>
                    <a:lnTo>
                      <a:pt x="66" y="104"/>
                    </a:lnTo>
                    <a:lnTo>
                      <a:pt x="72" y="116"/>
                    </a:lnTo>
                    <a:lnTo>
                      <a:pt x="80" y="126"/>
                    </a:lnTo>
                    <a:lnTo>
                      <a:pt x="90" y="136"/>
                    </a:lnTo>
                    <a:lnTo>
                      <a:pt x="102" y="142"/>
                    </a:lnTo>
                    <a:lnTo>
                      <a:pt x="114" y="146"/>
                    </a:lnTo>
                    <a:lnTo>
                      <a:pt x="126" y="148"/>
                    </a:lnTo>
                    <a:lnTo>
                      <a:pt x="126" y="148"/>
                    </a:lnTo>
                    <a:lnTo>
                      <a:pt x="140" y="146"/>
                    </a:lnTo>
                    <a:lnTo>
                      <a:pt x="152" y="142"/>
                    </a:lnTo>
                    <a:lnTo>
                      <a:pt x="164" y="136"/>
                    </a:lnTo>
                    <a:lnTo>
                      <a:pt x="174" y="126"/>
                    </a:lnTo>
                    <a:lnTo>
                      <a:pt x="182" y="116"/>
                    </a:lnTo>
                    <a:lnTo>
                      <a:pt x="188" y="104"/>
                    </a:lnTo>
                    <a:lnTo>
                      <a:pt x="192" y="90"/>
                    </a:lnTo>
                    <a:lnTo>
                      <a:pt x="192" y="74"/>
                    </a:lnTo>
                    <a:lnTo>
                      <a:pt x="192" y="74"/>
                    </a:lnTo>
                    <a:lnTo>
                      <a:pt x="192" y="60"/>
                    </a:lnTo>
                    <a:lnTo>
                      <a:pt x="188" y="46"/>
                    </a:lnTo>
                    <a:lnTo>
                      <a:pt x="182" y="32"/>
                    </a:lnTo>
                    <a:lnTo>
                      <a:pt x="174" y="22"/>
                    </a:lnTo>
                    <a:lnTo>
                      <a:pt x="164" y="12"/>
                    </a:lnTo>
                    <a:lnTo>
                      <a:pt x="152" y="6"/>
                    </a:lnTo>
                    <a:lnTo>
                      <a:pt x="140" y="2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34" y="108"/>
                    </a:moveTo>
                    <a:lnTo>
                      <a:pt x="134" y="118"/>
                    </a:lnTo>
                    <a:lnTo>
                      <a:pt x="120" y="11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06" y="106"/>
                    </a:lnTo>
                    <a:lnTo>
                      <a:pt x="98" y="104"/>
                    </a:lnTo>
                    <a:lnTo>
                      <a:pt x="102" y="88"/>
                    </a:lnTo>
                    <a:lnTo>
                      <a:pt x="102" y="88"/>
                    </a:lnTo>
                    <a:lnTo>
                      <a:pt x="112" y="92"/>
                    </a:lnTo>
                    <a:lnTo>
                      <a:pt x="122" y="94"/>
                    </a:lnTo>
                    <a:lnTo>
                      <a:pt x="122" y="94"/>
                    </a:lnTo>
                    <a:lnTo>
                      <a:pt x="130" y="92"/>
                    </a:lnTo>
                    <a:lnTo>
                      <a:pt x="132" y="90"/>
                    </a:lnTo>
                    <a:lnTo>
                      <a:pt x="134" y="88"/>
                    </a:lnTo>
                    <a:lnTo>
                      <a:pt x="134" y="88"/>
                    </a:lnTo>
                    <a:lnTo>
                      <a:pt x="132" y="86"/>
                    </a:lnTo>
                    <a:lnTo>
                      <a:pt x="130" y="84"/>
                    </a:lnTo>
                    <a:lnTo>
                      <a:pt x="120" y="80"/>
                    </a:lnTo>
                    <a:lnTo>
                      <a:pt x="120" y="80"/>
                    </a:lnTo>
                    <a:lnTo>
                      <a:pt x="112" y="78"/>
                    </a:lnTo>
                    <a:lnTo>
                      <a:pt x="104" y="74"/>
                    </a:lnTo>
                    <a:lnTo>
                      <a:pt x="100" y="68"/>
                    </a:lnTo>
                    <a:lnTo>
                      <a:pt x="98" y="60"/>
                    </a:lnTo>
                    <a:lnTo>
                      <a:pt x="98" y="60"/>
                    </a:lnTo>
                    <a:lnTo>
                      <a:pt x="100" y="54"/>
                    </a:lnTo>
                    <a:lnTo>
                      <a:pt x="104" y="48"/>
                    </a:lnTo>
                    <a:lnTo>
                      <a:pt x="110" y="42"/>
                    </a:lnTo>
                    <a:lnTo>
                      <a:pt x="120" y="40"/>
                    </a:lnTo>
                    <a:lnTo>
                      <a:pt x="120" y="30"/>
                    </a:lnTo>
                    <a:lnTo>
                      <a:pt x="134" y="30"/>
                    </a:lnTo>
                    <a:lnTo>
                      <a:pt x="134" y="40"/>
                    </a:lnTo>
                    <a:lnTo>
                      <a:pt x="134" y="40"/>
                    </a:lnTo>
                    <a:lnTo>
                      <a:pt x="144" y="40"/>
                    </a:lnTo>
                    <a:lnTo>
                      <a:pt x="152" y="42"/>
                    </a:lnTo>
                    <a:lnTo>
                      <a:pt x="148" y="58"/>
                    </a:lnTo>
                    <a:lnTo>
                      <a:pt x="148" y="58"/>
                    </a:lnTo>
                    <a:lnTo>
                      <a:pt x="142" y="54"/>
                    </a:lnTo>
                    <a:lnTo>
                      <a:pt x="130" y="54"/>
                    </a:lnTo>
                    <a:lnTo>
                      <a:pt x="130" y="54"/>
                    </a:lnTo>
                    <a:lnTo>
                      <a:pt x="122" y="54"/>
                    </a:lnTo>
                    <a:lnTo>
                      <a:pt x="120" y="58"/>
                    </a:lnTo>
                    <a:lnTo>
                      <a:pt x="120" y="58"/>
                    </a:lnTo>
                    <a:lnTo>
                      <a:pt x="122" y="60"/>
                    </a:lnTo>
                    <a:lnTo>
                      <a:pt x="124" y="62"/>
                    </a:lnTo>
                    <a:lnTo>
                      <a:pt x="134" y="66"/>
                    </a:lnTo>
                    <a:lnTo>
                      <a:pt x="134" y="66"/>
                    </a:lnTo>
                    <a:lnTo>
                      <a:pt x="144" y="70"/>
                    </a:lnTo>
                    <a:lnTo>
                      <a:pt x="150" y="74"/>
                    </a:lnTo>
                    <a:lnTo>
                      <a:pt x="154" y="80"/>
                    </a:lnTo>
                    <a:lnTo>
                      <a:pt x="156" y="86"/>
                    </a:lnTo>
                    <a:lnTo>
                      <a:pt x="156" y="86"/>
                    </a:lnTo>
                    <a:lnTo>
                      <a:pt x="154" y="94"/>
                    </a:lnTo>
                    <a:lnTo>
                      <a:pt x="150" y="100"/>
                    </a:lnTo>
                    <a:lnTo>
                      <a:pt x="142" y="104"/>
                    </a:lnTo>
                    <a:lnTo>
                      <a:pt x="134" y="108"/>
                    </a:lnTo>
                    <a:lnTo>
                      <a:pt x="134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" name="Freeform 26"/>
              <p:cNvSpPr/>
              <p:nvPr/>
            </p:nvSpPr>
            <p:spPr bwMode="auto">
              <a:xfrm>
                <a:off x="5948363" y="733425"/>
                <a:ext cx="555625" cy="358775"/>
              </a:xfrm>
              <a:custGeom>
                <a:avLst/>
                <a:gdLst>
                  <a:gd name="T0" fmla="*/ 254 w 350"/>
                  <a:gd name="T1" fmla="*/ 218 h 226"/>
                  <a:gd name="T2" fmla="*/ 254 w 350"/>
                  <a:gd name="T3" fmla="*/ 218 h 226"/>
                  <a:gd name="T4" fmla="*/ 254 w 350"/>
                  <a:gd name="T5" fmla="*/ 210 h 226"/>
                  <a:gd name="T6" fmla="*/ 258 w 350"/>
                  <a:gd name="T7" fmla="*/ 204 h 226"/>
                  <a:gd name="T8" fmla="*/ 54 w 350"/>
                  <a:gd name="T9" fmla="*/ 204 h 226"/>
                  <a:gd name="T10" fmla="*/ 54 w 350"/>
                  <a:gd name="T11" fmla="*/ 204 h 226"/>
                  <a:gd name="T12" fmla="*/ 50 w 350"/>
                  <a:gd name="T13" fmla="*/ 192 h 226"/>
                  <a:gd name="T14" fmla="*/ 42 w 350"/>
                  <a:gd name="T15" fmla="*/ 182 h 226"/>
                  <a:gd name="T16" fmla="*/ 34 w 350"/>
                  <a:gd name="T17" fmla="*/ 176 h 226"/>
                  <a:gd name="T18" fmla="*/ 22 w 350"/>
                  <a:gd name="T19" fmla="*/ 172 h 226"/>
                  <a:gd name="T20" fmla="*/ 22 w 350"/>
                  <a:gd name="T21" fmla="*/ 56 h 226"/>
                  <a:gd name="T22" fmla="*/ 22 w 350"/>
                  <a:gd name="T23" fmla="*/ 56 h 226"/>
                  <a:gd name="T24" fmla="*/ 34 w 350"/>
                  <a:gd name="T25" fmla="*/ 52 h 226"/>
                  <a:gd name="T26" fmla="*/ 44 w 350"/>
                  <a:gd name="T27" fmla="*/ 44 h 226"/>
                  <a:gd name="T28" fmla="*/ 50 w 350"/>
                  <a:gd name="T29" fmla="*/ 34 h 226"/>
                  <a:gd name="T30" fmla="*/ 54 w 350"/>
                  <a:gd name="T31" fmla="*/ 22 h 226"/>
                  <a:gd name="T32" fmla="*/ 294 w 350"/>
                  <a:gd name="T33" fmla="*/ 22 h 226"/>
                  <a:gd name="T34" fmla="*/ 294 w 350"/>
                  <a:gd name="T35" fmla="*/ 22 h 226"/>
                  <a:gd name="T36" fmla="*/ 300 w 350"/>
                  <a:gd name="T37" fmla="*/ 34 h 226"/>
                  <a:gd name="T38" fmla="*/ 306 w 350"/>
                  <a:gd name="T39" fmla="*/ 44 h 226"/>
                  <a:gd name="T40" fmla="*/ 316 w 350"/>
                  <a:gd name="T41" fmla="*/ 52 h 226"/>
                  <a:gd name="T42" fmla="*/ 328 w 350"/>
                  <a:gd name="T43" fmla="*/ 56 h 226"/>
                  <a:gd name="T44" fmla="*/ 328 w 350"/>
                  <a:gd name="T45" fmla="*/ 134 h 226"/>
                  <a:gd name="T46" fmla="*/ 350 w 350"/>
                  <a:gd name="T47" fmla="*/ 134 h 226"/>
                  <a:gd name="T48" fmla="*/ 350 w 350"/>
                  <a:gd name="T49" fmla="*/ 12 h 226"/>
                  <a:gd name="T50" fmla="*/ 350 w 350"/>
                  <a:gd name="T51" fmla="*/ 12 h 226"/>
                  <a:gd name="T52" fmla="*/ 350 w 350"/>
                  <a:gd name="T53" fmla="*/ 8 h 226"/>
                  <a:gd name="T54" fmla="*/ 346 w 350"/>
                  <a:gd name="T55" fmla="*/ 4 h 226"/>
                  <a:gd name="T56" fmla="*/ 342 w 350"/>
                  <a:gd name="T57" fmla="*/ 2 h 226"/>
                  <a:gd name="T58" fmla="*/ 338 w 350"/>
                  <a:gd name="T59" fmla="*/ 0 h 226"/>
                  <a:gd name="T60" fmla="*/ 12 w 350"/>
                  <a:gd name="T61" fmla="*/ 0 h 226"/>
                  <a:gd name="T62" fmla="*/ 12 w 350"/>
                  <a:gd name="T63" fmla="*/ 0 h 226"/>
                  <a:gd name="T64" fmla="*/ 8 w 350"/>
                  <a:gd name="T65" fmla="*/ 2 h 226"/>
                  <a:gd name="T66" fmla="*/ 4 w 350"/>
                  <a:gd name="T67" fmla="*/ 4 h 226"/>
                  <a:gd name="T68" fmla="*/ 0 w 350"/>
                  <a:gd name="T69" fmla="*/ 8 h 226"/>
                  <a:gd name="T70" fmla="*/ 0 w 350"/>
                  <a:gd name="T71" fmla="*/ 12 h 226"/>
                  <a:gd name="T72" fmla="*/ 0 w 350"/>
                  <a:gd name="T73" fmla="*/ 214 h 226"/>
                  <a:gd name="T74" fmla="*/ 0 w 350"/>
                  <a:gd name="T75" fmla="*/ 214 h 226"/>
                  <a:gd name="T76" fmla="*/ 0 w 350"/>
                  <a:gd name="T77" fmla="*/ 218 h 226"/>
                  <a:gd name="T78" fmla="*/ 4 w 350"/>
                  <a:gd name="T79" fmla="*/ 222 h 226"/>
                  <a:gd name="T80" fmla="*/ 8 w 350"/>
                  <a:gd name="T81" fmla="*/ 226 h 226"/>
                  <a:gd name="T82" fmla="*/ 12 w 350"/>
                  <a:gd name="T83" fmla="*/ 226 h 226"/>
                  <a:gd name="T84" fmla="*/ 256 w 350"/>
                  <a:gd name="T85" fmla="*/ 226 h 226"/>
                  <a:gd name="T86" fmla="*/ 256 w 350"/>
                  <a:gd name="T87" fmla="*/ 226 h 226"/>
                  <a:gd name="T88" fmla="*/ 254 w 350"/>
                  <a:gd name="T89" fmla="*/ 218 h 226"/>
                  <a:gd name="T90" fmla="*/ 254 w 350"/>
                  <a:gd name="T91" fmla="*/ 21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0" h="226">
                    <a:moveTo>
                      <a:pt x="254" y="218"/>
                    </a:moveTo>
                    <a:lnTo>
                      <a:pt x="254" y="218"/>
                    </a:lnTo>
                    <a:lnTo>
                      <a:pt x="254" y="210"/>
                    </a:lnTo>
                    <a:lnTo>
                      <a:pt x="258" y="204"/>
                    </a:lnTo>
                    <a:lnTo>
                      <a:pt x="54" y="204"/>
                    </a:lnTo>
                    <a:lnTo>
                      <a:pt x="54" y="204"/>
                    </a:lnTo>
                    <a:lnTo>
                      <a:pt x="50" y="192"/>
                    </a:lnTo>
                    <a:lnTo>
                      <a:pt x="42" y="182"/>
                    </a:lnTo>
                    <a:lnTo>
                      <a:pt x="34" y="176"/>
                    </a:lnTo>
                    <a:lnTo>
                      <a:pt x="22" y="172"/>
                    </a:lnTo>
                    <a:lnTo>
                      <a:pt x="22" y="56"/>
                    </a:lnTo>
                    <a:lnTo>
                      <a:pt x="22" y="56"/>
                    </a:lnTo>
                    <a:lnTo>
                      <a:pt x="34" y="52"/>
                    </a:lnTo>
                    <a:lnTo>
                      <a:pt x="44" y="44"/>
                    </a:lnTo>
                    <a:lnTo>
                      <a:pt x="50" y="34"/>
                    </a:lnTo>
                    <a:lnTo>
                      <a:pt x="54" y="22"/>
                    </a:lnTo>
                    <a:lnTo>
                      <a:pt x="294" y="22"/>
                    </a:lnTo>
                    <a:lnTo>
                      <a:pt x="294" y="22"/>
                    </a:lnTo>
                    <a:lnTo>
                      <a:pt x="300" y="34"/>
                    </a:lnTo>
                    <a:lnTo>
                      <a:pt x="306" y="44"/>
                    </a:lnTo>
                    <a:lnTo>
                      <a:pt x="316" y="52"/>
                    </a:lnTo>
                    <a:lnTo>
                      <a:pt x="328" y="56"/>
                    </a:lnTo>
                    <a:lnTo>
                      <a:pt x="328" y="134"/>
                    </a:lnTo>
                    <a:lnTo>
                      <a:pt x="350" y="134"/>
                    </a:lnTo>
                    <a:lnTo>
                      <a:pt x="350" y="12"/>
                    </a:lnTo>
                    <a:lnTo>
                      <a:pt x="350" y="12"/>
                    </a:lnTo>
                    <a:lnTo>
                      <a:pt x="350" y="8"/>
                    </a:lnTo>
                    <a:lnTo>
                      <a:pt x="346" y="4"/>
                    </a:lnTo>
                    <a:lnTo>
                      <a:pt x="342" y="2"/>
                    </a:lnTo>
                    <a:lnTo>
                      <a:pt x="33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214"/>
                    </a:lnTo>
                    <a:lnTo>
                      <a:pt x="0" y="214"/>
                    </a:lnTo>
                    <a:lnTo>
                      <a:pt x="0" y="218"/>
                    </a:lnTo>
                    <a:lnTo>
                      <a:pt x="4" y="222"/>
                    </a:lnTo>
                    <a:lnTo>
                      <a:pt x="8" y="226"/>
                    </a:lnTo>
                    <a:lnTo>
                      <a:pt x="12" y="226"/>
                    </a:lnTo>
                    <a:lnTo>
                      <a:pt x="256" y="226"/>
                    </a:lnTo>
                    <a:lnTo>
                      <a:pt x="256" y="226"/>
                    </a:lnTo>
                    <a:lnTo>
                      <a:pt x="254" y="218"/>
                    </a:lnTo>
                    <a:lnTo>
                      <a:pt x="25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4" name="Freeform 27"/>
              <p:cNvSpPr/>
              <p:nvPr/>
            </p:nvSpPr>
            <p:spPr bwMode="auto">
              <a:xfrm>
                <a:off x="6373813" y="965200"/>
                <a:ext cx="200025" cy="34925"/>
              </a:xfrm>
              <a:custGeom>
                <a:avLst/>
                <a:gdLst>
                  <a:gd name="T0" fmla="*/ 12 w 126"/>
                  <a:gd name="T1" fmla="*/ 22 h 22"/>
                  <a:gd name="T2" fmla="*/ 12 w 126"/>
                  <a:gd name="T3" fmla="*/ 22 h 22"/>
                  <a:gd name="T4" fmla="*/ 8 w 126"/>
                  <a:gd name="T5" fmla="*/ 20 h 22"/>
                  <a:gd name="T6" fmla="*/ 4 w 126"/>
                  <a:gd name="T7" fmla="*/ 18 h 22"/>
                  <a:gd name="T8" fmla="*/ 2 w 126"/>
                  <a:gd name="T9" fmla="*/ 16 h 22"/>
                  <a:gd name="T10" fmla="*/ 0 w 126"/>
                  <a:gd name="T11" fmla="*/ 10 h 22"/>
                  <a:gd name="T12" fmla="*/ 0 w 126"/>
                  <a:gd name="T13" fmla="*/ 10 h 22"/>
                  <a:gd name="T14" fmla="*/ 0 w 126"/>
                  <a:gd name="T15" fmla="*/ 10 h 22"/>
                  <a:gd name="T16" fmla="*/ 2 w 126"/>
                  <a:gd name="T17" fmla="*/ 6 h 22"/>
                  <a:gd name="T18" fmla="*/ 4 w 126"/>
                  <a:gd name="T19" fmla="*/ 4 h 22"/>
                  <a:gd name="T20" fmla="*/ 8 w 126"/>
                  <a:gd name="T21" fmla="*/ 2 h 22"/>
                  <a:gd name="T22" fmla="*/ 12 w 126"/>
                  <a:gd name="T23" fmla="*/ 0 h 22"/>
                  <a:gd name="T24" fmla="*/ 12 w 126"/>
                  <a:gd name="T25" fmla="*/ 0 h 22"/>
                  <a:gd name="T26" fmla="*/ 116 w 126"/>
                  <a:gd name="T27" fmla="*/ 0 h 22"/>
                  <a:gd name="T28" fmla="*/ 116 w 126"/>
                  <a:gd name="T29" fmla="*/ 0 h 22"/>
                  <a:gd name="T30" fmla="*/ 120 w 126"/>
                  <a:gd name="T31" fmla="*/ 2 h 22"/>
                  <a:gd name="T32" fmla="*/ 124 w 126"/>
                  <a:gd name="T33" fmla="*/ 4 h 22"/>
                  <a:gd name="T34" fmla="*/ 126 w 126"/>
                  <a:gd name="T35" fmla="*/ 6 h 22"/>
                  <a:gd name="T36" fmla="*/ 126 w 126"/>
                  <a:gd name="T37" fmla="*/ 10 h 22"/>
                  <a:gd name="T38" fmla="*/ 126 w 126"/>
                  <a:gd name="T39" fmla="*/ 10 h 22"/>
                  <a:gd name="T40" fmla="*/ 126 w 126"/>
                  <a:gd name="T41" fmla="*/ 10 h 22"/>
                  <a:gd name="T42" fmla="*/ 126 w 126"/>
                  <a:gd name="T43" fmla="*/ 16 h 22"/>
                  <a:gd name="T44" fmla="*/ 124 w 126"/>
                  <a:gd name="T45" fmla="*/ 18 h 22"/>
                  <a:gd name="T46" fmla="*/ 120 w 126"/>
                  <a:gd name="T47" fmla="*/ 20 h 22"/>
                  <a:gd name="T48" fmla="*/ 116 w 126"/>
                  <a:gd name="T49" fmla="*/ 22 h 22"/>
                  <a:gd name="T50" fmla="*/ 116 w 126"/>
                  <a:gd name="T51" fmla="*/ 22 h 22"/>
                  <a:gd name="T52" fmla="*/ 12 w 126"/>
                  <a:gd name="T53" fmla="*/ 22 h 22"/>
                  <a:gd name="T54" fmla="*/ 12 w 126"/>
                  <a:gd name="T5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6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20" y="2"/>
                    </a:lnTo>
                    <a:lnTo>
                      <a:pt x="124" y="4"/>
                    </a:lnTo>
                    <a:lnTo>
                      <a:pt x="126" y="6"/>
                    </a:lnTo>
                    <a:lnTo>
                      <a:pt x="126" y="10"/>
                    </a:lnTo>
                    <a:lnTo>
                      <a:pt x="126" y="10"/>
                    </a:lnTo>
                    <a:lnTo>
                      <a:pt x="126" y="10"/>
                    </a:lnTo>
                    <a:lnTo>
                      <a:pt x="126" y="16"/>
                    </a:lnTo>
                    <a:lnTo>
                      <a:pt x="124" y="18"/>
                    </a:lnTo>
                    <a:lnTo>
                      <a:pt x="120" y="20"/>
                    </a:lnTo>
                    <a:lnTo>
                      <a:pt x="116" y="22"/>
                    </a:lnTo>
                    <a:lnTo>
                      <a:pt x="116" y="22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5" name="Freeform 28"/>
              <p:cNvSpPr/>
              <p:nvPr/>
            </p:nvSpPr>
            <p:spPr bwMode="auto">
              <a:xfrm>
                <a:off x="6367463" y="1012825"/>
                <a:ext cx="200025" cy="34925"/>
              </a:xfrm>
              <a:custGeom>
                <a:avLst/>
                <a:gdLst>
                  <a:gd name="T0" fmla="*/ 10 w 126"/>
                  <a:gd name="T1" fmla="*/ 22 h 22"/>
                  <a:gd name="T2" fmla="*/ 10 w 126"/>
                  <a:gd name="T3" fmla="*/ 22 h 22"/>
                  <a:gd name="T4" fmla="*/ 6 w 126"/>
                  <a:gd name="T5" fmla="*/ 20 h 22"/>
                  <a:gd name="T6" fmla="*/ 4 w 126"/>
                  <a:gd name="T7" fmla="*/ 18 h 22"/>
                  <a:gd name="T8" fmla="*/ 0 w 126"/>
                  <a:gd name="T9" fmla="*/ 16 h 22"/>
                  <a:gd name="T10" fmla="*/ 0 w 126"/>
                  <a:gd name="T11" fmla="*/ 12 h 22"/>
                  <a:gd name="T12" fmla="*/ 0 w 126"/>
                  <a:gd name="T13" fmla="*/ 12 h 22"/>
                  <a:gd name="T14" fmla="*/ 0 w 126"/>
                  <a:gd name="T15" fmla="*/ 12 h 22"/>
                  <a:gd name="T16" fmla="*/ 0 w 126"/>
                  <a:gd name="T17" fmla="*/ 6 h 22"/>
                  <a:gd name="T18" fmla="*/ 4 w 126"/>
                  <a:gd name="T19" fmla="*/ 4 h 22"/>
                  <a:gd name="T20" fmla="*/ 6 w 126"/>
                  <a:gd name="T21" fmla="*/ 2 h 22"/>
                  <a:gd name="T22" fmla="*/ 10 w 126"/>
                  <a:gd name="T23" fmla="*/ 0 h 22"/>
                  <a:gd name="T24" fmla="*/ 10 w 126"/>
                  <a:gd name="T25" fmla="*/ 0 h 22"/>
                  <a:gd name="T26" fmla="*/ 116 w 126"/>
                  <a:gd name="T27" fmla="*/ 0 h 22"/>
                  <a:gd name="T28" fmla="*/ 116 w 126"/>
                  <a:gd name="T29" fmla="*/ 0 h 22"/>
                  <a:gd name="T30" fmla="*/ 120 w 126"/>
                  <a:gd name="T31" fmla="*/ 2 h 22"/>
                  <a:gd name="T32" fmla="*/ 122 w 126"/>
                  <a:gd name="T33" fmla="*/ 4 h 22"/>
                  <a:gd name="T34" fmla="*/ 124 w 126"/>
                  <a:gd name="T35" fmla="*/ 6 h 22"/>
                  <a:gd name="T36" fmla="*/ 126 w 126"/>
                  <a:gd name="T37" fmla="*/ 12 h 22"/>
                  <a:gd name="T38" fmla="*/ 126 w 126"/>
                  <a:gd name="T39" fmla="*/ 12 h 22"/>
                  <a:gd name="T40" fmla="*/ 126 w 126"/>
                  <a:gd name="T41" fmla="*/ 12 h 22"/>
                  <a:gd name="T42" fmla="*/ 124 w 126"/>
                  <a:gd name="T43" fmla="*/ 16 h 22"/>
                  <a:gd name="T44" fmla="*/ 122 w 126"/>
                  <a:gd name="T45" fmla="*/ 18 h 22"/>
                  <a:gd name="T46" fmla="*/ 120 w 126"/>
                  <a:gd name="T47" fmla="*/ 20 h 22"/>
                  <a:gd name="T48" fmla="*/ 116 w 126"/>
                  <a:gd name="T49" fmla="*/ 22 h 22"/>
                  <a:gd name="T50" fmla="*/ 116 w 126"/>
                  <a:gd name="T51" fmla="*/ 22 h 22"/>
                  <a:gd name="T52" fmla="*/ 10 w 126"/>
                  <a:gd name="T53" fmla="*/ 22 h 22"/>
                  <a:gd name="T54" fmla="*/ 10 w 126"/>
                  <a:gd name="T5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20" y="2"/>
                    </a:lnTo>
                    <a:lnTo>
                      <a:pt x="122" y="4"/>
                    </a:lnTo>
                    <a:lnTo>
                      <a:pt x="124" y="6"/>
                    </a:lnTo>
                    <a:lnTo>
                      <a:pt x="126" y="12"/>
                    </a:lnTo>
                    <a:lnTo>
                      <a:pt x="126" y="12"/>
                    </a:lnTo>
                    <a:lnTo>
                      <a:pt x="126" y="12"/>
                    </a:lnTo>
                    <a:lnTo>
                      <a:pt x="124" y="16"/>
                    </a:lnTo>
                    <a:lnTo>
                      <a:pt x="122" y="18"/>
                    </a:lnTo>
                    <a:lnTo>
                      <a:pt x="120" y="20"/>
                    </a:lnTo>
                    <a:lnTo>
                      <a:pt x="116" y="22"/>
                    </a:lnTo>
                    <a:lnTo>
                      <a:pt x="116" y="22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6" name="Freeform 29"/>
              <p:cNvSpPr/>
              <p:nvPr/>
            </p:nvSpPr>
            <p:spPr bwMode="auto">
              <a:xfrm>
                <a:off x="6370638" y="1060450"/>
                <a:ext cx="200025" cy="34925"/>
              </a:xfrm>
              <a:custGeom>
                <a:avLst/>
                <a:gdLst>
                  <a:gd name="T0" fmla="*/ 12 w 126"/>
                  <a:gd name="T1" fmla="*/ 22 h 22"/>
                  <a:gd name="T2" fmla="*/ 12 w 126"/>
                  <a:gd name="T3" fmla="*/ 22 h 22"/>
                  <a:gd name="T4" fmla="*/ 8 w 126"/>
                  <a:gd name="T5" fmla="*/ 20 h 22"/>
                  <a:gd name="T6" fmla="*/ 4 w 126"/>
                  <a:gd name="T7" fmla="*/ 18 h 22"/>
                  <a:gd name="T8" fmla="*/ 2 w 126"/>
                  <a:gd name="T9" fmla="*/ 16 h 22"/>
                  <a:gd name="T10" fmla="*/ 0 w 126"/>
                  <a:gd name="T11" fmla="*/ 12 h 22"/>
                  <a:gd name="T12" fmla="*/ 0 w 126"/>
                  <a:gd name="T13" fmla="*/ 12 h 22"/>
                  <a:gd name="T14" fmla="*/ 0 w 126"/>
                  <a:gd name="T15" fmla="*/ 12 h 22"/>
                  <a:gd name="T16" fmla="*/ 2 w 126"/>
                  <a:gd name="T17" fmla="*/ 8 h 22"/>
                  <a:gd name="T18" fmla="*/ 4 w 126"/>
                  <a:gd name="T19" fmla="*/ 4 h 22"/>
                  <a:gd name="T20" fmla="*/ 8 w 126"/>
                  <a:gd name="T21" fmla="*/ 2 h 22"/>
                  <a:gd name="T22" fmla="*/ 12 w 126"/>
                  <a:gd name="T23" fmla="*/ 0 h 22"/>
                  <a:gd name="T24" fmla="*/ 12 w 126"/>
                  <a:gd name="T25" fmla="*/ 0 h 22"/>
                  <a:gd name="T26" fmla="*/ 116 w 126"/>
                  <a:gd name="T27" fmla="*/ 0 h 22"/>
                  <a:gd name="T28" fmla="*/ 116 w 126"/>
                  <a:gd name="T29" fmla="*/ 0 h 22"/>
                  <a:gd name="T30" fmla="*/ 120 w 126"/>
                  <a:gd name="T31" fmla="*/ 2 h 22"/>
                  <a:gd name="T32" fmla="*/ 124 w 126"/>
                  <a:gd name="T33" fmla="*/ 4 h 22"/>
                  <a:gd name="T34" fmla="*/ 126 w 126"/>
                  <a:gd name="T35" fmla="*/ 8 h 22"/>
                  <a:gd name="T36" fmla="*/ 126 w 126"/>
                  <a:gd name="T37" fmla="*/ 12 h 22"/>
                  <a:gd name="T38" fmla="*/ 126 w 126"/>
                  <a:gd name="T39" fmla="*/ 12 h 22"/>
                  <a:gd name="T40" fmla="*/ 126 w 126"/>
                  <a:gd name="T41" fmla="*/ 12 h 22"/>
                  <a:gd name="T42" fmla="*/ 126 w 126"/>
                  <a:gd name="T43" fmla="*/ 16 h 22"/>
                  <a:gd name="T44" fmla="*/ 124 w 126"/>
                  <a:gd name="T45" fmla="*/ 18 h 22"/>
                  <a:gd name="T46" fmla="*/ 120 w 126"/>
                  <a:gd name="T47" fmla="*/ 20 h 22"/>
                  <a:gd name="T48" fmla="*/ 116 w 126"/>
                  <a:gd name="T49" fmla="*/ 22 h 22"/>
                  <a:gd name="T50" fmla="*/ 116 w 126"/>
                  <a:gd name="T51" fmla="*/ 22 h 22"/>
                  <a:gd name="T52" fmla="*/ 12 w 126"/>
                  <a:gd name="T53" fmla="*/ 22 h 22"/>
                  <a:gd name="T54" fmla="*/ 12 w 126"/>
                  <a:gd name="T5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6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20" y="2"/>
                    </a:lnTo>
                    <a:lnTo>
                      <a:pt x="124" y="4"/>
                    </a:lnTo>
                    <a:lnTo>
                      <a:pt x="126" y="8"/>
                    </a:lnTo>
                    <a:lnTo>
                      <a:pt x="126" y="12"/>
                    </a:lnTo>
                    <a:lnTo>
                      <a:pt x="126" y="12"/>
                    </a:lnTo>
                    <a:lnTo>
                      <a:pt x="126" y="12"/>
                    </a:lnTo>
                    <a:lnTo>
                      <a:pt x="126" y="16"/>
                    </a:lnTo>
                    <a:lnTo>
                      <a:pt x="124" y="18"/>
                    </a:lnTo>
                    <a:lnTo>
                      <a:pt x="120" y="20"/>
                    </a:lnTo>
                    <a:lnTo>
                      <a:pt x="116" y="22"/>
                    </a:lnTo>
                    <a:lnTo>
                      <a:pt x="116" y="22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2898165" y="2989725"/>
            <a:ext cx="515172" cy="515169"/>
            <a:chOff x="4654379" y="2246761"/>
            <a:chExt cx="562143" cy="562143"/>
          </a:xfrm>
          <a:solidFill>
            <a:schemeClr val="bg1"/>
          </a:solidFill>
        </p:grpSpPr>
        <p:sp>
          <p:nvSpPr>
            <p:cNvPr id="98" name="椭圆 97"/>
            <p:cNvSpPr/>
            <p:nvPr/>
          </p:nvSpPr>
          <p:spPr>
            <a:xfrm>
              <a:off x="4654379" y="2246761"/>
              <a:ext cx="562143" cy="5621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4817013" y="2396824"/>
              <a:ext cx="253510" cy="262016"/>
              <a:chOff x="2649538" y="2673350"/>
              <a:chExt cx="473075" cy="488950"/>
            </a:xfrm>
            <a:grpFill/>
          </p:grpSpPr>
          <p:sp>
            <p:nvSpPr>
              <p:cNvPr id="100" name="Freeform 64"/>
              <p:cNvSpPr>
                <a:spLocks noEditPoints="1"/>
              </p:cNvSpPr>
              <p:nvPr/>
            </p:nvSpPr>
            <p:spPr bwMode="auto">
              <a:xfrm>
                <a:off x="2887663" y="2673350"/>
                <a:ext cx="234950" cy="488950"/>
              </a:xfrm>
              <a:custGeom>
                <a:avLst/>
                <a:gdLst>
                  <a:gd name="T0" fmla="*/ 148 w 148"/>
                  <a:gd name="T1" fmla="*/ 146 h 308"/>
                  <a:gd name="T2" fmla="*/ 146 w 148"/>
                  <a:gd name="T3" fmla="*/ 132 h 308"/>
                  <a:gd name="T4" fmla="*/ 140 w 148"/>
                  <a:gd name="T5" fmla="*/ 102 h 308"/>
                  <a:gd name="T6" fmla="*/ 80 w 148"/>
                  <a:gd name="T7" fmla="*/ 86 h 308"/>
                  <a:gd name="T8" fmla="*/ 86 w 148"/>
                  <a:gd name="T9" fmla="*/ 116 h 308"/>
                  <a:gd name="T10" fmla="*/ 88 w 148"/>
                  <a:gd name="T11" fmla="*/ 146 h 308"/>
                  <a:gd name="T12" fmla="*/ 48 w 148"/>
                  <a:gd name="T13" fmla="*/ 42 h 308"/>
                  <a:gd name="T14" fmla="*/ 26 w 148"/>
                  <a:gd name="T15" fmla="*/ 12 h 308"/>
                  <a:gd name="T16" fmla="*/ 0 w 148"/>
                  <a:gd name="T17" fmla="*/ 0 h 308"/>
                  <a:gd name="T18" fmla="*/ 62 w 148"/>
                  <a:gd name="T19" fmla="*/ 74 h 308"/>
                  <a:gd name="T20" fmla="*/ 56 w 148"/>
                  <a:gd name="T21" fmla="*/ 58 h 308"/>
                  <a:gd name="T22" fmla="*/ 48 w 148"/>
                  <a:gd name="T23" fmla="*/ 42 h 308"/>
                  <a:gd name="T24" fmla="*/ 0 w 148"/>
                  <a:gd name="T25" fmla="*/ 86 h 308"/>
                  <a:gd name="T26" fmla="*/ 72 w 148"/>
                  <a:gd name="T27" fmla="*/ 146 h 308"/>
                  <a:gd name="T28" fmla="*/ 70 w 148"/>
                  <a:gd name="T29" fmla="*/ 116 h 308"/>
                  <a:gd name="T30" fmla="*/ 64 w 148"/>
                  <a:gd name="T31" fmla="*/ 86 h 308"/>
                  <a:gd name="T32" fmla="*/ 126 w 148"/>
                  <a:gd name="T33" fmla="*/ 74 h 308"/>
                  <a:gd name="T34" fmla="*/ 120 w 148"/>
                  <a:gd name="T35" fmla="*/ 64 h 308"/>
                  <a:gd name="T36" fmla="*/ 100 w 148"/>
                  <a:gd name="T37" fmla="*/ 42 h 308"/>
                  <a:gd name="T38" fmla="*/ 80 w 148"/>
                  <a:gd name="T39" fmla="*/ 24 h 308"/>
                  <a:gd name="T40" fmla="*/ 54 w 148"/>
                  <a:gd name="T41" fmla="*/ 12 h 308"/>
                  <a:gd name="T42" fmla="*/ 42 w 148"/>
                  <a:gd name="T43" fmla="*/ 6 h 308"/>
                  <a:gd name="T44" fmla="*/ 62 w 148"/>
                  <a:gd name="T45" fmla="*/ 36 h 308"/>
                  <a:gd name="T46" fmla="*/ 70 w 148"/>
                  <a:gd name="T47" fmla="*/ 54 h 308"/>
                  <a:gd name="T48" fmla="*/ 78 w 148"/>
                  <a:gd name="T49" fmla="*/ 74 h 308"/>
                  <a:gd name="T50" fmla="*/ 62 w 148"/>
                  <a:gd name="T51" fmla="*/ 272 h 308"/>
                  <a:gd name="T52" fmla="*/ 42 w 148"/>
                  <a:gd name="T53" fmla="*/ 302 h 308"/>
                  <a:gd name="T54" fmla="*/ 54 w 148"/>
                  <a:gd name="T55" fmla="*/ 296 h 308"/>
                  <a:gd name="T56" fmla="*/ 80 w 148"/>
                  <a:gd name="T57" fmla="*/ 282 h 308"/>
                  <a:gd name="T58" fmla="*/ 102 w 148"/>
                  <a:gd name="T59" fmla="*/ 264 h 308"/>
                  <a:gd name="T60" fmla="*/ 120 w 148"/>
                  <a:gd name="T61" fmla="*/ 242 h 308"/>
                  <a:gd name="T62" fmla="*/ 78 w 148"/>
                  <a:gd name="T63" fmla="*/ 230 h 308"/>
                  <a:gd name="T64" fmla="*/ 70 w 148"/>
                  <a:gd name="T65" fmla="*/ 252 h 308"/>
                  <a:gd name="T66" fmla="*/ 62 w 148"/>
                  <a:gd name="T67" fmla="*/ 272 h 308"/>
                  <a:gd name="T68" fmla="*/ 88 w 148"/>
                  <a:gd name="T69" fmla="*/ 158 h 308"/>
                  <a:gd name="T70" fmla="*/ 80 w 148"/>
                  <a:gd name="T71" fmla="*/ 218 h 308"/>
                  <a:gd name="T72" fmla="*/ 134 w 148"/>
                  <a:gd name="T73" fmla="*/ 218 h 308"/>
                  <a:gd name="T74" fmla="*/ 144 w 148"/>
                  <a:gd name="T75" fmla="*/ 190 h 308"/>
                  <a:gd name="T76" fmla="*/ 148 w 148"/>
                  <a:gd name="T77" fmla="*/ 158 h 308"/>
                  <a:gd name="T78" fmla="*/ 72 w 148"/>
                  <a:gd name="T79" fmla="*/ 158 h 308"/>
                  <a:gd name="T80" fmla="*/ 0 w 148"/>
                  <a:gd name="T81" fmla="*/ 218 h 308"/>
                  <a:gd name="T82" fmla="*/ 66 w 148"/>
                  <a:gd name="T83" fmla="*/ 218 h 308"/>
                  <a:gd name="T84" fmla="*/ 72 w 148"/>
                  <a:gd name="T85" fmla="*/ 158 h 308"/>
                  <a:gd name="T86" fmla="*/ 62 w 148"/>
                  <a:gd name="T87" fmla="*/ 230 h 308"/>
                  <a:gd name="T88" fmla="*/ 0 w 148"/>
                  <a:gd name="T89" fmla="*/ 308 h 308"/>
                  <a:gd name="T90" fmla="*/ 14 w 148"/>
                  <a:gd name="T91" fmla="*/ 304 h 308"/>
                  <a:gd name="T92" fmla="*/ 38 w 148"/>
                  <a:gd name="T93" fmla="*/ 282 h 308"/>
                  <a:gd name="T94" fmla="*/ 48 w 148"/>
                  <a:gd name="T95" fmla="*/ 266 h 308"/>
                  <a:gd name="T96" fmla="*/ 62 w 148"/>
                  <a:gd name="T97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308">
                    <a:moveTo>
                      <a:pt x="88" y="146"/>
                    </a:moveTo>
                    <a:lnTo>
                      <a:pt x="148" y="146"/>
                    </a:lnTo>
                    <a:lnTo>
                      <a:pt x="148" y="146"/>
                    </a:lnTo>
                    <a:lnTo>
                      <a:pt x="146" y="132"/>
                    </a:lnTo>
                    <a:lnTo>
                      <a:pt x="144" y="116"/>
                    </a:lnTo>
                    <a:lnTo>
                      <a:pt x="140" y="102"/>
                    </a:lnTo>
                    <a:lnTo>
                      <a:pt x="134" y="86"/>
                    </a:lnTo>
                    <a:lnTo>
                      <a:pt x="80" y="86"/>
                    </a:lnTo>
                    <a:lnTo>
                      <a:pt x="80" y="86"/>
                    </a:lnTo>
                    <a:lnTo>
                      <a:pt x="86" y="116"/>
                    </a:lnTo>
                    <a:lnTo>
                      <a:pt x="88" y="146"/>
                    </a:lnTo>
                    <a:lnTo>
                      <a:pt x="88" y="146"/>
                    </a:lnTo>
                    <a:close/>
                    <a:moveTo>
                      <a:pt x="48" y="42"/>
                    </a:moveTo>
                    <a:lnTo>
                      <a:pt x="48" y="42"/>
                    </a:lnTo>
                    <a:lnTo>
                      <a:pt x="38" y="26"/>
                    </a:lnTo>
                    <a:lnTo>
                      <a:pt x="26" y="12"/>
                    </a:lnTo>
                    <a:lnTo>
                      <a:pt x="14" y="4"/>
                    </a:lnTo>
                    <a:lnTo>
                      <a:pt x="0" y="0"/>
                    </a:lnTo>
                    <a:lnTo>
                      <a:pt x="0" y="74"/>
                    </a:lnTo>
                    <a:lnTo>
                      <a:pt x="62" y="74"/>
                    </a:lnTo>
                    <a:lnTo>
                      <a:pt x="62" y="74"/>
                    </a:lnTo>
                    <a:lnTo>
                      <a:pt x="56" y="58"/>
                    </a:lnTo>
                    <a:lnTo>
                      <a:pt x="48" y="42"/>
                    </a:lnTo>
                    <a:lnTo>
                      <a:pt x="48" y="42"/>
                    </a:lnTo>
                    <a:close/>
                    <a:moveTo>
                      <a:pt x="64" y="86"/>
                    </a:moveTo>
                    <a:lnTo>
                      <a:pt x="0" y="86"/>
                    </a:lnTo>
                    <a:lnTo>
                      <a:pt x="0" y="146"/>
                    </a:lnTo>
                    <a:lnTo>
                      <a:pt x="72" y="146"/>
                    </a:lnTo>
                    <a:lnTo>
                      <a:pt x="72" y="146"/>
                    </a:lnTo>
                    <a:lnTo>
                      <a:pt x="70" y="116"/>
                    </a:lnTo>
                    <a:lnTo>
                      <a:pt x="64" y="86"/>
                    </a:lnTo>
                    <a:lnTo>
                      <a:pt x="64" y="86"/>
                    </a:lnTo>
                    <a:close/>
                    <a:moveTo>
                      <a:pt x="78" y="74"/>
                    </a:moveTo>
                    <a:lnTo>
                      <a:pt x="126" y="74"/>
                    </a:lnTo>
                    <a:lnTo>
                      <a:pt x="126" y="74"/>
                    </a:lnTo>
                    <a:lnTo>
                      <a:pt x="120" y="64"/>
                    </a:lnTo>
                    <a:lnTo>
                      <a:pt x="110" y="52"/>
                    </a:lnTo>
                    <a:lnTo>
                      <a:pt x="100" y="42"/>
                    </a:lnTo>
                    <a:lnTo>
                      <a:pt x="90" y="32"/>
                    </a:lnTo>
                    <a:lnTo>
                      <a:pt x="80" y="24"/>
                    </a:lnTo>
                    <a:lnTo>
                      <a:pt x="68" y="18"/>
                    </a:lnTo>
                    <a:lnTo>
                      <a:pt x="54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52" y="20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70" y="54"/>
                    </a:lnTo>
                    <a:lnTo>
                      <a:pt x="78" y="74"/>
                    </a:lnTo>
                    <a:lnTo>
                      <a:pt x="78" y="74"/>
                    </a:lnTo>
                    <a:close/>
                    <a:moveTo>
                      <a:pt x="62" y="272"/>
                    </a:moveTo>
                    <a:lnTo>
                      <a:pt x="62" y="272"/>
                    </a:lnTo>
                    <a:lnTo>
                      <a:pt x="52" y="288"/>
                    </a:lnTo>
                    <a:lnTo>
                      <a:pt x="42" y="302"/>
                    </a:lnTo>
                    <a:lnTo>
                      <a:pt x="42" y="302"/>
                    </a:lnTo>
                    <a:lnTo>
                      <a:pt x="54" y="296"/>
                    </a:lnTo>
                    <a:lnTo>
                      <a:pt x="68" y="290"/>
                    </a:lnTo>
                    <a:lnTo>
                      <a:pt x="80" y="282"/>
                    </a:lnTo>
                    <a:lnTo>
                      <a:pt x="92" y="274"/>
                    </a:lnTo>
                    <a:lnTo>
                      <a:pt x="102" y="264"/>
                    </a:lnTo>
                    <a:lnTo>
                      <a:pt x="112" y="254"/>
                    </a:lnTo>
                    <a:lnTo>
                      <a:pt x="120" y="242"/>
                    </a:lnTo>
                    <a:lnTo>
                      <a:pt x="128" y="230"/>
                    </a:lnTo>
                    <a:lnTo>
                      <a:pt x="78" y="230"/>
                    </a:lnTo>
                    <a:lnTo>
                      <a:pt x="78" y="230"/>
                    </a:lnTo>
                    <a:lnTo>
                      <a:pt x="70" y="252"/>
                    </a:lnTo>
                    <a:lnTo>
                      <a:pt x="62" y="272"/>
                    </a:lnTo>
                    <a:lnTo>
                      <a:pt x="62" y="272"/>
                    </a:lnTo>
                    <a:close/>
                    <a:moveTo>
                      <a:pt x="88" y="158"/>
                    </a:moveTo>
                    <a:lnTo>
                      <a:pt x="88" y="158"/>
                    </a:lnTo>
                    <a:lnTo>
                      <a:pt x="86" y="190"/>
                    </a:lnTo>
                    <a:lnTo>
                      <a:pt x="80" y="218"/>
                    </a:lnTo>
                    <a:lnTo>
                      <a:pt x="134" y="218"/>
                    </a:lnTo>
                    <a:lnTo>
                      <a:pt x="134" y="218"/>
                    </a:lnTo>
                    <a:lnTo>
                      <a:pt x="140" y="204"/>
                    </a:lnTo>
                    <a:lnTo>
                      <a:pt x="144" y="190"/>
                    </a:lnTo>
                    <a:lnTo>
                      <a:pt x="148" y="174"/>
                    </a:lnTo>
                    <a:lnTo>
                      <a:pt x="148" y="158"/>
                    </a:lnTo>
                    <a:lnTo>
                      <a:pt x="88" y="158"/>
                    </a:lnTo>
                    <a:close/>
                    <a:moveTo>
                      <a:pt x="72" y="158"/>
                    </a:moveTo>
                    <a:lnTo>
                      <a:pt x="0" y="158"/>
                    </a:lnTo>
                    <a:lnTo>
                      <a:pt x="0" y="218"/>
                    </a:lnTo>
                    <a:lnTo>
                      <a:pt x="66" y="218"/>
                    </a:lnTo>
                    <a:lnTo>
                      <a:pt x="66" y="218"/>
                    </a:lnTo>
                    <a:lnTo>
                      <a:pt x="70" y="190"/>
                    </a:lnTo>
                    <a:lnTo>
                      <a:pt x="72" y="158"/>
                    </a:lnTo>
                    <a:lnTo>
                      <a:pt x="72" y="158"/>
                    </a:lnTo>
                    <a:close/>
                    <a:moveTo>
                      <a:pt x="62" y="230"/>
                    </a:moveTo>
                    <a:lnTo>
                      <a:pt x="0" y="230"/>
                    </a:lnTo>
                    <a:lnTo>
                      <a:pt x="0" y="308"/>
                    </a:lnTo>
                    <a:lnTo>
                      <a:pt x="0" y="308"/>
                    </a:lnTo>
                    <a:lnTo>
                      <a:pt x="14" y="304"/>
                    </a:lnTo>
                    <a:lnTo>
                      <a:pt x="26" y="296"/>
                    </a:lnTo>
                    <a:lnTo>
                      <a:pt x="38" y="282"/>
                    </a:lnTo>
                    <a:lnTo>
                      <a:pt x="48" y="266"/>
                    </a:lnTo>
                    <a:lnTo>
                      <a:pt x="48" y="266"/>
                    </a:lnTo>
                    <a:lnTo>
                      <a:pt x="56" y="250"/>
                    </a:lnTo>
                    <a:lnTo>
                      <a:pt x="62" y="230"/>
                    </a:lnTo>
                    <a:lnTo>
                      <a:pt x="62" y="2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1" name="Freeform 65"/>
              <p:cNvSpPr>
                <a:spLocks noEditPoints="1"/>
              </p:cNvSpPr>
              <p:nvPr/>
            </p:nvSpPr>
            <p:spPr bwMode="auto">
              <a:xfrm>
                <a:off x="2649538" y="2673350"/>
                <a:ext cx="203200" cy="488950"/>
              </a:xfrm>
              <a:custGeom>
                <a:avLst/>
                <a:gdLst>
                  <a:gd name="T0" fmla="*/ 128 w 128"/>
                  <a:gd name="T1" fmla="*/ 308 h 308"/>
                  <a:gd name="T2" fmla="*/ 128 w 128"/>
                  <a:gd name="T3" fmla="*/ 0 h 308"/>
                  <a:gd name="T4" fmla="*/ 102 w 128"/>
                  <a:gd name="T5" fmla="*/ 0 h 308"/>
                  <a:gd name="T6" fmla="*/ 102 w 128"/>
                  <a:gd name="T7" fmla="*/ 14 h 308"/>
                  <a:gd name="T8" fmla="*/ 102 w 128"/>
                  <a:gd name="T9" fmla="*/ 14 h 308"/>
                  <a:gd name="T10" fmla="*/ 80 w 128"/>
                  <a:gd name="T11" fmla="*/ 16 h 308"/>
                  <a:gd name="T12" fmla="*/ 62 w 128"/>
                  <a:gd name="T13" fmla="*/ 22 h 308"/>
                  <a:gd name="T14" fmla="*/ 46 w 128"/>
                  <a:gd name="T15" fmla="*/ 30 h 308"/>
                  <a:gd name="T16" fmla="*/ 34 w 128"/>
                  <a:gd name="T17" fmla="*/ 40 h 308"/>
                  <a:gd name="T18" fmla="*/ 34 w 128"/>
                  <a:gd name="T19" fmla="*/ 40 h 308"/>
                  <a:gd name="T20" fmla="*/ 24 w 128"/>
                  <a:gd name="T21" fmla="*/ 50 h 308"/>
                  <a:gd name="T22" fmla="*/ 16 w 128"/>
                  <a:gd name="T23" fmla="*/ 64 h 308"/>
                  <a:gd name="T24" fmla="*/ 12 w 128"/>
                  <a:gd name="T25" fmla="*/ 78 h 308"/>
                  <a:gd name="T26" fmla="*/ 10 w 128"/>
                  <a:gd name="T27" fmla="*/ 94 h 308"/>
                  <a:gd name="T28" fmla="*/ 10 w 128"/>
                  <a:gd name="T29" fmla="*/ 94 h 308"/>
                  <a:gd name="T30" fmla="*/ 12 w 128"/>
                  <a:gd name="T31" fmla="*/ 106 h 308"/>
                  <a:gd name="T32" fmla="*/ 14 w 128"/>
                  <a:gd name="T33" fmla="*/ 116 h 308"/>
                  <a:gd name="T34" fmla="*/ 18 w 128"/>
                  <a:gd name="T35" fmla="*/ 126 h 308"/>
                  <a:gd name="T36" fmla="*/ 22 w 128"/>
                  <a:gd name="T37" fmla="*/ 134 h 308"/>
                  <a:gd name="T38" fmla="*/ 22 w 128"/>
                  <a:gd name="T39" fmla="*/ 134 h 308"/>
                  <a:gd name="T40" fmla="*/ 34 w 128"/>
                  <a:gd name="T41" fmla="*/ 150 h 308"/>
                  <a:gd name="T42" fmla="*/ 42 w 128"/>
                  <a:gd name="T43" fmla="*/ 154 h 308"/>
                  <a:gd name="T44" fmla="*/ 50 w 128"/>
                  <a:gd name="T45" fmla="*/ 158 h 308"/>
                  <a:gd name="T46" fmla="*/ 50 w 128"/>
                  <a:gd name="T47" fmla="*/ 158 h 308"/>
                  <a:gd name="T48" fmla="*/ 70 w 128"/>
                  <a:gd name="T49" fmla="*/ 168 h 308"/>
                  <a:gd name="T50" fmla="*/ 102 w 128"/>
                  <a:gd name="T51" fmla="*/ 176 h 308"/>
                  <a:gd name="T52" fmla="*/ 102 w 128"/>
                  <a:gd name="T53" fmla="*/ 242 h 308"/>
                  <a:gd name="T54" fmla="*/ 102 w 128"/>
                  <a:gd name="T55" fmla="*/ 242 h 308"/>
                  <a:gd name="T56" fmla="*/ 90 w 128"/>
                  <a:gd name="T57" fmla="*/ 236 h 308"/>
                  <a:gd name="T58" fmla="*/ 84 w 128"/>
                  <a:gd name="T59" fmla="*/ 228 h 308"/>
                  <a:gd name="T60" fmla="*/ 84 w 128"/>
                  <a:gd name="T61" fmla="*/ 228 h 308"/>
                  <a:gd name="T62" fmla="*/ 78 w 128"/>
                  <a:gd name="T63" fmla="*/ 218 h 308"/>
                  <a:gd name="T64" fmla="*/ 74 w 128"/>
                  <a:gd name="T65" fmla="*/ 202 h 308"/>
                  <a:gd name="T66" fmla="*/ 0 w 128"/>
                  <a:gd name="T67" fmla="*/ 210 h 308"/>
                  <a:gd name="T68" fmla="*/ 0 w 128"/>
                  <a:gd name="T69" fmla="*/ 210 h 308"/>
                  <a:gd name="T70" fmla="*/ 4 w 128"/>
                  <a:gd name="T71" fmla="*/ 228 h 308"/>
                  <a:gd name="T72" fmla="*/ 10 w 128"/>
                  <a:gd name="T73" fmla="*/ 242 h 308"/>
                  <a:gd name="T74" fmla="*/ 10 w 128"/>
                  <a:gd name="T75" fmla="*/ 242 h 308"/>
                  <a:gd name="T76" fmla="*/ 18 w 128"/>
                  <a:gd name="T77" fmla="*/ 254 h 308"/>
                  <a:gd name="T78" fmla="*/ 28 w 128"/>
                  <a:gd name="T79" fmla="*/ 266 h 308"/>
                  <a:gd name="T80" fmla="*/ 28 w 128"/>
                  <a:gd name="T81" fmla="*/ 266 h 308"/>
                  <a:gd name="T82" fmla="*/ 42 w 128"/>
                  <a:gd name="T83" fmla="*/ 276 h 308"/>
                  <a:gd name="T84" fmla="*/ 58 w 128"/>
                  <a:gd name="T85" fmla="*/ 284 h 308"/>
                  <a:gd name="T86" fmla="*/ 58 w 128"/>
                  <a:gd name="T87" fmla="*/ 284 h 308"/>
                  <a:gd name="T88" fmla="*/ 78 w 128"/>
                  <a:gd name="T89" fmla="*/ 288 h 308"/>
                  <a:gd name="T90" fmla="*/ 102 w 128"/>
                  <a:gd name="T91" fmla="*/ 292 h 308"/>
                  <a:gd name="T92" fmla="*/ 102 w 128"/>
                  <a:gd name="T93" fmla="*/ 308 h 308"/>
                  <a:gd name="T94" fmla="*/ 128 w 128"/>
                  <a:gd name="T95" fmla="*/ 308 h 308"/>
                  <a:gd name="T96" fmla="*/ 86 w 128"/>
                  <a:gd name="T97" fmla="*/ 100 h 308"/>
                  <a:gd name="T98" fmla="*/ 86 w 128"/>
                  <a:gd name="T99" fmla="*/ 100 h 308"/>
                  <a:gd name="T100" fmla="*/ 82 w 128"/>
                  <a:gd name="T101" fmla="*/ 92 h 308"/>
                  <a:gd name="T102" fmla="*/ 80 w 128"/>
                  <a:gd name="T103" fmla="*/ 86 h 308"/>
                  <a:gd name="T104" fmla="*/ 80 w 128"/>
                  <a:gd name="T105" fmla="*/ 86 h 308"/>
                  <a:gd name="T106" fmla="*/ 82 w 128"/>
                  <a:gd name="T107" fmla="*/ 78 h 308"/>
                  <a:gd name="T108" fmla="*/ 86 w 128"/>
                  <a:gd name="T109" fmla="*/ 72 h 308"/>
                  <a:gd name="T110" fmla="*/ 86 w 128"/>
                  <a:gd name="T111" fmla="*/ 72 h 308"/>
                  <a:gd name="T112" fmla="*/ 92 w 128"/>
                  <a:gd name="T113" fmla="*/ 66 h 308"/>
                  <a:gd name="T114" fmla="*/ 102 w 128"/>
                  <a:gd name="T115" fmla="*/ 62 h 308"/>
                  <a:gd name="T116" fmla="*/ 102 w 128"/>
                  <a:gd name="T117" fmla="*/ 110 h 308"/>
                  <a:gd name="T118" fmla="*/ 102 w 128"/>
                  <a:gd name="T119" fmla="*/ 110 h 308"/>
                  <a:gd name="T120" fmla="*/ 92 w 128"/>
                  <a:gd name="T121" fmla="*/ 106 h 308"/>
                  <a:gd name="T122" fmla="*/ 86 w 128"/>
                  <a:gd name="T123" fmla="*/ 100 h 308"/>
                  <a:gd name="T124" fmla="*/ 86 w 128"/>
                  <a:gd name="T125" fmla="*/ 10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" h="308">
                    <a:moveTo>
                      <a:pt x="128" y="308"/>
                    </a:moveTo>
                    <a:lnTo>
                      <a:pt x="128" y="0"/>
                    </a:lnTo>
                    <a:lnTo>
                      <a:pt x="102" y="0"/>
                    </a:lnTo>
                    <a:lnTo>
                      <a:pt x="102" y="14"/>
                    </a:lnTo>
                    <a:lnTo>
                      <a:pt x="102" y="14"/>
                    </a:lnTo>
                    <a:lnTo>
                      <a:pt x="80" y="16"/>
                    </a:lnTo>
                    <a:lnTo>
                      <a:pt x="62" y="22"/>
                    </a:lnTo>
                    <a:lnTo>
                      <a:pt x="46" y="3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24" y="50"/>
                    </a:lnTo>
                    <a:lnTo>
                      <a:pt x="16" y="64"/>
                    </a:lnTo>
                    <a:lnTo>
                      <a:pt x="12" y="78"/>
                    </a:lnTo>
                    <a:lnTo>
                      <a:pt x="10" y="94"/>
                    </a:lnTo>
                    <a:lnTo>
                      <a:pt x="10" y="94"/>
                    </a:lnTo>
                    <a:lnTo>
                      <a:pt x="12" y="106"/>
                    </a:lnTo>
                    <a:lnTo>
                      <a:pt x="14" y="116"/>
                    </a:lnTo>
                    <a:lnTo>
                      <a:pt x="18" y="126"/>
                    </a:lnTo>
                    <a:lnTo>
                      <a:pt x="22" y="134"/>
                    </a:lnTo>
                    <a:lnTo>
                      <a:pt x="22" y="134"/>
                    </a:lnTo>
                    <a:lnTo>
                      <a:pt x="34" y="150"/>
                    </a:lnTo>
                    <a:lnTo>
                      <a:pt x="42" y="154"/>
                    </a:lnTo>
                    <a:lnTo>
                      <a:pt x="50" y="158"/>
                    </a:lnTo>
                    <a:lnTo>
                      <a:pt x="50" y="158"/>
                    </a:lnTo>
                    <a:lnTo>
                      <a:pt x="70" y="168"/>
                    </a:lnTo>
                    <a:lnTo>
                      <a:pt x="102" y="176"/>
                    </a:lnTo>
                    <a:lnTo>
                      <a:pt x="102" y="242"/>
                    </a:lnTo>
                    <a:lnTo>
                      <a:pt x="102" y="242"/>
                    </a:lnTo>
                    <a:lnTo>
                      <a:pt x="90" y="236"/>
                    </a:lnTo>
                    <a:lnTo>
                      <a:pt x="84" y="228"/>
                    </a:lnTo>
                    <a:lnTo>
                      <a:pt x="84" y="228"/>
                    </a:lnTo>
                    <a:lnTo>
                      <a:pt x="78" y="218"/>
                    </a:lnTo>
                    <a:lnTo>
                      <a:pt x="74" y="202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4" y="228"/>
                    </a:lnTo>
                    <a:lnTo>
                      <a:pt x="10" y="242"/>
                    </a:lnTo>
                    <a:lnTo>
                      <a:pt x="10" y="242"/>
                    </a:lnTo>
                    <a:lnTo>
                      <a:pt x="18" y="254"/>
                    </a:lnTo>
                    <a:lnTo>
                      <a:pt x="28" y="266"/>
                    </a:lnTo>
                    <a:lnTo>
                      <a:pt x="28" y="266"/>
                    </a:lnTo>
                    <a:lnTo>
                      <a:pt x="42" y="276"/>
                    </a:lnTo>
                    <a:lnTo>
                      <a:pt x="58" y="284"/>
                    </a:lnTo>
                    <a:lnTo>
                      <a:pt x="58" y="284"/>
                    </a:lnTo>
                    <a:lnTo>
                      <a:pt x="78" y="288"/>
                    </a:lnTo>
                    <a:lnTo>
                      <a:pt x="102" y="292"/>
                    </a:lnTo>
                    <a:lnTo>
                      <a:pt x="102" y="308"/>
                    </a:lnTo>
                    <a:lnTo>
                      <a:pt x="128" y="308"/>
                    </a:lnTo>
                    <a:close/>
                    <a:moveTo>
                      <a:pt x="86" y="100"/>
                    </a:moveTo>
                    <a:lnTo>
                      <a:pt x="86" y="100"/>
                    </a:lnTo>
                    <a:lnTo>
                      <a:pt x="82" y="92"/>
                    </a:lnTo>
                    <a:lnTo>
                      <a:pt x="80" y="86"/>
                    </a:lnTo>
                    <a:lnTo>
                      <a:pt x="80" y="86"/>
                    </a:lnTo>
                    <a:lnTo>
                      <a:pt x="82" y="78"/>
                    </a:lnTo>
                    <a:lnTo>
                      <a:pt x="86" y="72"/>
                    </a:lnTo>
                    <a:lnTo>
                      <a:pt x="86" y="72"/>
                    </a:lnTo>
                    <a:lnTo>
                      <a:pt x="92" y="66"/>
                    </a:lnTo>
                    <a:lnTo>
                      <a:pt x="102" y="62"/>
                    </a:lnTo>
                    <a:lnTo>
                      <a:pt x="102" y="110"/>
                    </a:lnTo>
                    <a:lnTo>
                      <a:pt x="102" y="110"/>
                    </a:lnTo>
                    <a:lnTo>
                      <a:pt x="92" y="106"/>
                    </a:lnTo>
                    <a:lnTo>
                      <a:pt x="86" y="100"/>
                    </a:lnTo>
                    <a:lnTo>
                      <a:pt x="86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02" name="组合 101"/>
          <p:cNvGrpSpPr/>
          <p:nvPr/>
        </p:nvGrpSpPr>
        <p:grpSpPr>
          <a:xfrm>
            <a:off x="5739135" y="2989725"/>
            <a:ext cx="515172" cy="515169"/>
            <a:chOff x="7315706" y="865004"/>
            <a:chExt cx="899325" cy="899320"/>
          </a:xfrm>
          <a:solidFill>
            <a:schemeClr val="bg1"/>
          </a:solidFill>
        </p:grpSpPr>
        <p:sp>
          <p:nvSpPr>
            <p:cNvPr id="103" name="椭圆 102"/>
            <p:cNvSpPr/>
            <p:nvPr/>
          </p:nvSpPr>
          <p:spPr>
            <a:xfrm>
              <a:off x="7315706" y="865004"/>
              <a:ext cx="899325" cy="899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7580203" y="1155637"/>
              <a:ext cx="370330" cy="356194"/>
              <a:chOff x="5620785" y="1345778"/>
              <a:chExt cx="207963" cy="200025"/>
            </a:xfrm>
            <a:grpFill/>
          </p:grpSpPr>
          <p:sp>
            <p:nvSpPr>
              <p:cNvPr id="105" name="Freeform 424"/>
              <p:cNvSpPr/>
              <p:nvPr/>
            </p:nvSpPr>
            <p:spPr bwMode="auto">
              <a:xfrm>
                <a:off x="5658885" y="1345778"/>
                <a:ext cx="23813" cy="41275"/>
              </a:xfrm>
              <a:custGeom>
                <a:avLst/>
                <a:gdLst>
                  <a:gd name="T0" fmla="*/ 3 w 15"/>
                  <a:gd name="T1" fmla="*/ 26 h 26"/>
                  <a:gd name="T2" fmla="*/ 12 w 15"/>
                  <a:gd name="T3" fmla="*/ 26 h 26"/>
                  <a:gd name="T4" fmla="*/ 12 w 15"/>
                  <a:gd name="T5" fmla="*/ 26 h 26"/>
                  <a:gd name="T6" fmla="*/ 14 w 15"/>
                  <a:gd name="T7" fmla="*/ 25 h 26"/>
                  <a:gd name="T8" fmla="*/ 15 w 15"/>
                  <a:gd name="T9" fmla="*/ 23 h 26"/>
                  <a:gd name="T10" fmla="*/ 15 w 15"/>
                  <a:gd name="T11" fmla="*/ 2 h 26"/>
                  <a:gd name="T12" fmla="*/ 15 w 15"/>
                  <a:gd name="T13" fmla="*/ 2 h 26"/>
                  <a:gd name="T14" fmla="*/ 14 w 15"/>
                  <a:gd name="T15" fmla="*/ 0 h 26"/>
                  <a:gd name="T16" fmla="*/ 12 w 15"/>
                  <a:gd name="T17" fmla="*/ 0 h 26"/>
                  <a:gd name="T18" fmla="*/ 3 w 15"/>
                  <a:gd name="T19" fmla="*/ 0 h 26"/>
                  <a:gd name="T20" fmla="*/ 3 w 15"/>
                  <a:gd name="T21" fmla="*/ 0 h 26"/>
                  <a:gd name="T22" fmla="*/ 1 w 15"/>
                  <a:gd name="T23" fmla="*/ 0 h 26"/>
                  <a:gd name="T24" fmla="*/ 0 w 15"/>
                  <a:gd name="T25" fmla="*/ 2 h 26"/>
                  <a:gd name="T26" fmla="*/ 0 w 15"/>
                  <a:gd name="T27" fmla="*/ 23 h 26"/>
                  <a:gd name="T28" fmla="*/ 0 w 15"/>
                  <a:gd name="T29" fmla="*/ 23 h 26"/>
                  <a:gd name="T30" fmla="*/ 1 w 15"/>
                  <a:gd name="T31" fmla="*/ 25 h 26"/>
                  <a:gd name="T32" fmla="*/ 3 w 15"/>
                  <a:gd name="T33" fmla="*/ 26 h 26"/>
                  <a:gd name="T34" fmla="*/ 3 w 15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26">
                    <a:moveTo>
                      <a:pt x="3" y="26"/>
                    </a:moveTo>
                    <a:lnTo>
                      <a:pt x="12" y="26"/>
                    </a:lnTo>
                    <a:lnTo>
                      <a:pt x="12" y="26"/>
                    </a:lnTo>
                    <a:lnTo>
                      <a:pt x="14" y="25"/>
                    </a:lnTo>
                    <a:lnTo>
                      <a:pt x="15" y="23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3" y="26"/>
                    </a:lnTo>
                    <a:lnTo>
                      <a:pt x="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" name="Freeform 425"/>
              <p:cNvSpPr/>
              <p:nvPr/>
            </p:nvSpPr>
            <p:spPr bwMode="auto">
              <a:xfrm>
                <a:off x="5766835" y="1345778"/>
                <a:ext cx="23813" cy="41275"/>
              </a:xfrm>
              <a:custGeom>
                <a:avLst/>
                <a:gdLst>
                  <a:gd name="T0" fmla="*/ 3 w 15"/>
                  <a:gd name="T1" fmla="*/ 26 h 26"/>
                  <a:gd name="T2" fmla="*/ 12 w 15"/>
                  <a:gd name="T3" fmla="*/ 26 h 26"/>
                  <a:gd name="T4" fmla="*/ 12 w 15"/>
                  <a:gd name="T5" fmla="*/ 26 h 26"/>
                  <a:gd name="T6" fmla="*/ 14 w 15"/>
                  <a:gd name="T7" fmla="*/ 25 h 26"/>
                  <a:gd name="T8" fmla="*/ 15 w 15"/>
                  <a:gd name="T9" fmla="*/ 23 h 26"/>
                  <a:gd name="T10" fmla="*/ 15 w 15"/>
                  <a:gd name="T11" fmla="*/ 2 h 26"/>
                  <a:gd name="T12" fmla="*/ 15 w 15"/>
                  <a:gd name="T13" fmla="*/ 2 h 26"/>
                  <a:gd name="T14" fmla="*/ 14 w 15"/>
                  <a:gd name="T15" fmla="*/ 0 h 26"/>
                  <a:gd name="T16" fmla="*/ 12 w 15"/>
                  <a:gd name="T17" fmla="*/ 0 h 26"/>
                  <a:gd name="T18" fmla="*/ 3 w 15"/>
                  <a:gd name="T19" fmla="*/ 0 h 26"/>
                  <a:gd name="T20" fmla="*/ 3 w 15"/>
                  <a:gd name="T21" fmla="*/ 0 h 26"/>
                  <a:gd name="T22" fmla="*/ 1 w 15"/>
                  <a:gd name="T23" fmla="*/ 0 h 26"/>
                  <a:gd name="T24" fmla="*/ 0 w 15"/>
                  <a:gd name="T25" fmla="*/ 2 h 26"/>
                  <a:gd name="T26" fmla="*/ 0 w 15"/>
                  <a:gd name="T27" fmla="*/ 23 h 26"/>
                  <a:gd name="T28" fmla="*/ 0 w 15"/>
                  <a:gd name="T29" fmla="*/ 23 h 26"/>
                  <a:gd name="T30" fmla="*/ 1 w 15"/>
                  <a:gd name="T31" fmla="*/ 25 h 26"/>
                  <a:gd name="T32" fmla="*/ 3 w 15"/>
                  <a:gd name="T33" fmla="*/ 26 h 26"/>
                  <a:gd name="T34" fmla="*/ 3 w 15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26">
                    <a:moveTo>
                      <a:pt x="3" y="26"/>
                    </a:moveTo>
                    <a:lnTo>
                      <a:pt x="12" y="26"/>
                    </a:lnTo>
                    <a:lnTo>
                      <a:pt x="12" y="26"/>
                    </a:lnTo>
                    <a:lnTo>
                      <a:pt x="14" y="25"/>
                    </a:lnTo>
                    <a:lnTo>
                      <a:pt x="15" y="23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3" y="26"/>
                    </a:lnTo>
                    <a:lnTo>
                      <a:pt x="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" name="Freeform 426"/>
              <p:cNvSpPr>
                <a:spLocks noEditPoints="1"/>
              </p:cNvSpPr>
              <p:nvPr/>
            </p:nvSpPr>
            <p:spPr bwMode="auto">
              <a:xfrm>
                <a:off x="5620785" y="1361653"/>
                <a:ext cx="207963" cy="184150"/>
              </a:xfrm>
              <a:custGeom>
                <a:avLst/>
                <a:gdLst>
                  <a:gd name="T0" fmla="*/ 112 w 131"/>
                  <a:gd name="T1" fmla="*/ 0 h 116"/>
                  <a:gd name="T2" fmla="*/ 112 w 131"/>
                  <a:gd name="T3" fmla="*/ 13 h 116"/>
                  <a:gd name="T4" fmla="*/ 110 w 131"/>
                  <a:gd name="T5" fmla="*/ 19 h 116"/>
                  <a:gd name="T6" fmla="*/ 104 w 131"/>
                  <a:gd name="T7" fmla="*/ 21 h 116"/>
                  <a:gd name="T8" fmla="*/ 95 w 131"/>
                  <a:gd name="T9" fmla="*/ 21 h 116"/>
                  <a:gd name="T10" fmla="*/ 89 w 131"/>
                  <a:gd name="T11" fmla="*/ 19 h 116"/>
                  <a:gd name="T12" fmla="*/ 87 w 131"/>
                  <a:gd name="T13" fmla="*/ 13 h 116"/>
                  <a:gd name="T14" fmla="*/ 44 w 131"/>
                  <a:gd name="T15" fmla="*/ 0 h 116"/>
                  <a:gd name="T16" fmla="*/ 44 w 131"/>
                  <a:gd name="T17" fmla="*/ 13 h 116"/>
                  <a:gd name="T18" fmla="*/ 42 w 131"/>
                  <a:gd name="T19" fmla="*/ 19 h 116"/>
                  <a:gd name="T20" fmla="*/ 36 w 131"/>
                  <a:gd name="T21" fmla="*/ 21 h 116"/>
                  <a:gd name="T22" fmla="*/ 27 w 131"/>
                  <a:gd name="T23" fmla="*/ 21 h 116"/>
                  <a:gd name="T24" fmla="*/ 21 w 131"/>
                  <a:gd name="T25" fmla="*/ 19 h 116"/>
                  <a:gd name="T26" fmla="*/ 19 w 131"/>
                  <a:gd name="T27" fmla="*/ 13 h 116"/>
                  <a:gd name="T28" fmla="*/ 15 w 131"/>
                  <a:gd name="T29" fmla="*/ 0 h 116"/>
                  <a:gd name="T30" fmla="*/ 12 w 131"/>
                  <a:gd name="T31" fmla="*/ 0 h 116"/>
                  <a:gd name="T32" fmla="*/ 5 w 131"/>
                  <a:gd name="T33" fmla="*/ 4 h 116"/>
                  <a:gd name="T34" fmla="*/ 1 w 131"/>
                  <a:gd name="T35" fmla="*/ 12 h 116"/>
                  <a:gd name="T36" fmla="*/ 0 w 131"/>
                  <a:gd name="T37" fmla="*/ 44 h 116"/>
                  <a:gd name="T38" fmla="*/ 0 w 131"/>
                  <a:gd name="T39" fmla="*/ 101 h 116"/>
                  <a:gd name="T40" fmla="*/ 1 w 131"/>
                  <a:gd name="T41" fmla="*/ 107 h 116"/>
                  <a:gd name="T42" fmla="*/ 10 w 131"/>
                  <a:gd name="T43" fmla="*/ 115 h 116"/>
                  <a:gd name="T44" fmla="*/ 15 w 131"/>
                  <a:gd name="T45" fmla="*/ 116 h 116"/>
                  <a:gd name="T46" fmla="*/ 116 w 131"/>
                  <a:gd name="T47" fmla="*/ 116 h 116"/>
                  <a:gd name="T48" fmla="*/ 121 w 131"/>
                  <a:gd name="T49" fmla="*/ 115 h 116"/>
                  <a:gd name="T50" fmla="*/ 129 w 131"/>
                  <a:gd name="T51" fmla="*/ 107 h 116"/>
                  <a:gd name="T52" fmla="*/ 131 w 131"/>
                  <a:gd name="T53" fmla="*/ 101 h 116"/>
                  <a:gd name="T54" fmla="*/ 131 w 131"/>
                  <a:gd name="T55" fmla="*/ 15 h 116"/>
                  <a:gd name="T56" fmla="*/ 130 w 131"/>
                  <a:gd name="T57" fmla="*/ 12 h 116"/>
                  <a:gd name="T58" fmla="*/ 126 w 131"/>
                  <a:gd name="T59" fmla="*/ 4 h 116"/>
                  <a:gd name="T60" fmla="*/ 119 w 131"/>
                  <a:gd name="T61" fmla="*/ 0 h 116"/>
                  <a:gd name="T62" fmla="*/ 116 w 131"/>
                  <a:gd name="T63" fmla="*/ 0 h 116"/>
                  <a:gd name="T64" fmla="*/ 121 w 131"/>
                  <a:gd name="T65" fmla="*/ 101 h 116"/>
                  <a:gd name="T66" fmla="*/ 119 w 131"/>
                  <a:gd name="T67" fmla="*/ 105 h 116"/>
                  <a:gd name="T68" fmla="*/ 116 w 131"/>
                  <a:gd name="T69" fmla="*/ 107 h 116"/>
                  <a:gd name="T70" fmla="*/ 15 w 131"/>
                  <a:gd name="T71" fmla="*/ 107 h 116"/>
                  <a:gd name="T72" fmla="*/ 12 w 131"/>
                  <a:gd name="T73" fmla="*/ 105 h 116"/>
                  <a:gd name="T74" fmla="*/ 10 w 131"/>
                  <a:gd name="T75" fmla="*/ 101 h 116"/>
                  <a:gd name="T76" fmla="*/ 121 w 131"/>
                  <a:gd name="T77" fmla="*/ 4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1" h="116">
                    <a:moveTo>
                      <a:pt x="116" y="0"/>
                    </a:moveTo>
                    <a:lnTo>
                      <a:pt x="112" y="0"/>
                    </a:lnTo>
                    <a:lnTo>
                      <a:pt x="112" y="13"/>
                    </a:lnTo>
                    <a:lnTo>
                      <a:pt x="112" y="13"/>
                    </a:lnTo>
                    <a:lnTo>
                      <a:pt x="112" y="16"/>
                    </a:lnTo>
                    <a:lnTo>
                      <a:pt x="110" y="19"/>
                    </a:lnTo>
                    <a:lnTo>
                      <a:pt x="107" y="21"/>
                    </a:lnTo>
                    <a:lnTo>
                      <a:pt x="104" y="21"/>
                    </a:lnTo>
                    <a:lnTo>
                      <a:pt x="95" y="21"/>
                    </a:lnTo>
                    <a:lnTo>
                      <a:pt x="95" y="21"/>
                    </a:lnTo>
                    <a:lnTo>
                      <a:pt x="92" y="21"/>
                    </a:lnTo>
                    <a:lnTo>
                      <a:pt x="89" y="19"/>
                    </a:lnTo>
                    <a:lnTo>
                      <a:pt x="88" y="16"/>
                    </a:lnTo>
                    <a:lnTo>
                      <a:pt x="87" y="13"/>
                    </a:lnTo>
                    <a:lnTo>
                      <a:pt x="87" y="0"/>
                    </a:lnTo>
                    <a:lnTo>
                      <a:pt x="44" y="0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3" y="16"/>
                    </a:lnTo>
                    <a:lnTo>
                      <a:pt x="42" y="19"/>
                    </a:lnTo>
                    <a:lnTo>
                      <a:pt x="39" y="21"/>
                    </a:lnTo>
                    <a:lnTo>
                      <a:pt x="36" y="21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4" y="21"/>
                    </a:lnTo>
                    <a:lnTo>
                      <a:pt x="21" y="19"/>
                    </a:lnTo>
                    <a:lnTo>
                      <a:pt x="19" y="16"/>
                    </a:lnTo>
                    <a:lnTo>
                      <a:pt x="19" y="13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9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44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1" y="104"/>
                    </a:lnTo>
                    <a:lnTo>
                      <a:pt x="1" y="107"/>
                    </a:lnTo>
                    <a:lnTo>
                      <a:pt x="5" y="112"/>
                    </a:lnTo>
                    <a:lnTo>
                      <a:pt x="10" y="115"/>
                    </a:lnTo>
                    <a:lnTo>
                      <a:pt x="12" y="116"/>
                    </a:lnTo>
                    <a:lnTo>
                      <a:pt x="15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9" y="116"/>
                    </a:lnTo>
                    <a:lnTo>
                      <a:pt x="121" y="115"/>
                    </a:lnTo>
                    <a:lnTo>
                      <a:pt x="126" y="112"/>
                    </a:lnTo>
                    <a:lnTo>
                      <a:pt x="129" y="107"/>
                    </a:lnTo>
                    <a:lnTo>
                      <a:pt x="130" y="104"/>
                    </a:lnTo>
                    <a:lnTo>
                      <a:pt x="131" y="101"/>
                    </a:lnTo>
                    <a:lnTo>
                      <a:pt x="131" y="44"/>
                    </a:lnTo>
                    <a:lnTo>
                      <a:pt x="131" y="15"/>
                    </a:lnTo>
                    <a:lnTo>
                      <a:pt x="131" y="15"/>
                    </a:lnTo>
                    <a:lnTo>
                      <a:pt x="130" y="12"/>
                    </a:lnTo>
                    <a:lnTo>
                      <a:pt x="129" y="9"/>
                    </a:lnTo>
                    <a:lnTo>
                      <a:pt x="126" y="4"/>
                    </a:lnTo>
                    <a:lnTo>
                      <a:pt x="121" y="1"/>
                    </a:lnTo>
                    <a:lnTo>
                      <a:pt x="119" y="0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  <a:moveTo>
                      <a:pt x="121" y="101"/>
                    </a:moveTo>
                    <a:lnTo>
                      <a:pt x="121" y="101"/>
                    </a:lnTo>
                    <a:lnTo>
                      <a:pt x="121" y="103"/>
                    </a:lnTo>
                    <a:lnTo>
                      <a:pt x="119" y="105"/>
                    </a:lnTo>
                    <a:lnTo>
                      <a:pt x="118" y="106"/>
                    </a:lnTo>
                    <a:lnTo>
                      <a:pt x="116" y="107"/>
                    </a:lnTo>
                    <a:lnTo>
                      <a:pt x="15" y="107"/>
                    </a:lnTo>
                    <a:lnTo>
                      <a:pt x="15" y="107"/>
                    </a:lnTo>
                    <a:lnTo>
                      <a:pt x="13" y="106"/>
                    </a:lnTo>
                    <a:lnTo>
                      <a:pt x="12" y="105"/>
                    </a:lnTo>
                    <a:lnTo>
                      <a:pt x="10" y="103"/>
                    </a:lnTo>
                    <a:lnTo>
                      <a:pt x="10" y="101"/>
                    </a:lnTo>
                    <a:lnTo>
                      <a:pt x="10" y="44"/>
                    </a:lnTo>
                    <a:lnTo>
                      <a:pt x="121" y="44"/>
                    </a:lnTo>
                    <a:lnTo>
                      <a:pt x="121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" name="Freeform 427"/>
              <p:cNvSpPr/>
              <p:nvPr/>
            </p:nvSpPr>
            <p:spPr bwMode="auto">
              <a:xfrm>
                <a:off x="5674760" y="1447378"/>
                <a:ext cx="46038" cy="65088"/>
              </a:xfrm>
              <a:custGeom>
                <a:avLst/>
                <a:gdLst>
                  <a:gd name="T0" fmla="*/ 0 w 29"/>
                  <a:gd name="T1" fmla="*/ 41 h 41"/>
                  <a:gd name="T2" fmla="*/ 0 w 29"/>
                  <a:gd name="T3" fmla="*/ 35 h 41"/>
                  <a:gd name="T4" fmla="*/ 5 w 29"/>
                  <a:gd name="T5" fmla="*/ 31 h 41"/>
                  <a:gd name="T6" fmla="*/ 5 w 29"/>
                  <a:gd name="T7" fmla="*/ 31 h 41"/>
                  <a:gd name="T8" fmla="*/ 15 w 29"/>
                  <a:gd name="T9" fmla="*/ 21 h 41"/>
                  <a:gd name="T10" fmla="*/ 17 w 29"/>
                  <a:gd name="T11" fmla="*/ 17 h 41"/>
                  <a:gd name="T12" fmla="*/ 18 w 29"/>
                  <a:gd name="T13" fmla="*/ 14 h 41"/>
                  <a:gd name="T14" fmla="*/ 18 w 29"/>
                  <a:gd name="T15" fmla="*/ 14 h 41"/>
                  <a:gd name="T16" fmla="*/ 18 w 29"/>
                  <a:gd name="T17" fmla="*/ 11 h 41"/>
                  <a:gd name="T18" fmla="*/ 17 w 29"/>
                  <a:gd name="T19" fmla="*/ 10 h 41"/>
                  <a:gd name="T20" fmla="*/ 15 w 29"/>
                  <a:gd name="T21" fmla="*/ 8 h 41"/>
                  <a:gd name="T22" fmla="*/ 12 w 29"/>
                  <a:gd name="T23" fmla="*/ 8 h 41"/>
                  <a:gd name="T24" fmla="*/ 12 w 29"/>
                  <a:gd name="T25" fmla="*/ 8 h 41"/>
                  <a:gd name="T26" fmla="*/ 7 w 29"/>
                  <a:gd name="T27" fmla="*/ 9 h 41"/>
                  <a:gd name="T28" fmla="*/ 3 w 29"/>
                  <a:gd name="T29" fmla="*/ 11 h 41"/>
                  <a:gd name="T30" fmla="*/ 0 w 29"/>
                  <a:gd name="T31" fmla="*/ 5 h 41"/>
                  <a:gd name="T32" fmla="*/ 0 w 29"/>
                  <a:gd name="T33" fmla="*/ 5 h 41"/>
                  <a:gd name="T34" fmla="*/ 6 w 29"/>
                  <a:gd name="T35" fmla="*/ 2 h 41"/>
                  <a:gd name="T36" fmla="*/ 10 w 29"/>
                  <a:gd name="T37" fmla="*/ 1 h 41"/>
                  <a:gd name="T38" fmla="*/ 13 w 29"/>
                  <a:gd name="T39" fmla="*/ 0 h 41"/>
                  <a:gd name="T40" fmla="*/ 13 w 29"/>
                  <a:gd name="T41" fmla="*/ 0 h 41"/>
                  <a:gd name="T42" fmla="*/ 19 w 29"/>
                  <a:gd name="T43" fmla="*/ 1 h 41"/>
                  <a:gd name="T44" fmla="*/ 24 w 29"/>
                  <a:gd name="T45" fmla="*/ 4 h 41"/>
                  <a:gd name="T46" fmla="*/ 26 w 29"/>
                  <a:gd name="T47" fmla="*/ 8 h 41"/>
                  <a:gd name="T48" fmla="*/ 28 w 29"/>
                  <a:gd name="T49" fmla="*/ 13 h 41"/>
                  <a:gd name="T50" fmla="*/ 28 w 29"/>
                  <a:gd name="T51" fmla="*/ 13 h 41"/>
                  <a:gd name="T52" fmla="*/ 28 w 29"/>
                  <a:gd name="T53" fmla="*/ 18 h 41"/>
                  <a:gd name="T54" fmla="*/ 24 w 29"/>
                  <a:gd name="T55" fmla="*/ 22 h 41"/>
                  <a:gd name="T56" fmla="*/ 21 w 29"/>
                  <a:gd name="T57" fmla="*/ 26 h 41"/>
                  <a:gd name="T58" fmla="*/ 17 w 29"/>
                  <a:gd name="T59" fmla="*/ 30 h 41"/>
                  <a:gd name="T60" fmla="*/ 13 w 29"/>
                  <a:gd name="T61" fmla="*/ 33 h 41"/>
                  <a:gd name="T62" fmla="*/ 13 w 29"/>
                  <a:gd name="T63" fmla="*/ 33 h 41"/>
                  <a:gd name="T64" fmla="*/ 29 w 29"/>
                  <a:gd name="T65" fmla="*/ 33 h 41"/>
                  <a:gd name="T66" fmla="*/ 29 w 29"/>
                  <a:gd name="T67" fmla="*/ 41 h 41"/>
                  <a:gd name="T68" fmla="*/ 0 w 29"/>
                  <a:gd name="T6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" h="41">
                    <a:moveTo>
                      <a:pt x="0" y="41"/>
                    </a:moveTo>
                    <a:lnTo>
                      <a:pt x="0" y="35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15" y="21"/>
                    </a:lnTo>
                    <a:lnTo>
                      <a:pt x="17" y="17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1"/>
                    </a:lnTo>
                    <a:lnTo>
                      <a:pt x="17" y="10"/>
                    </a:lnTo>
                    <a:lnTo>
                      <a:pt x="15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7" y="9"/>
                    </a:lnTo>
                    <a:lnTo>
                      <a:pt x="3" y="11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6" y="2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4" y="4"/>
                    </a:lnTo>
                    <a:lnTo>
                      <a:pt x="26" y="8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8"/>
                    </a:lnTo>
                    <a:lnTo>
                      <a:pt x="24" y="22"/>
                    </a:lnTo>
                    <a:lnTo>
                      <a:pt x="21" y="26"/>
                    </a:lnTo>
                    <a:lnTo>
                      <a:pt x="17" y="30"/>
                    </a:lnTo>
                    <a:lnTo>
                      <a:pt x="13" y="33"/>
                    </a:lnTo>
                    <a:lnTo>
                      <a:pt x="13" y="33"/>
                    </a:lnTo>
                    <a:lnTo>
                      <a:pt x="29" y="33"/>
                    </a:lnTo>
                    <a:lnTo>
                      <a:pt x="29" y="41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9" name="Freeform 428"/>
              <p:cNvSpPr/>
              <p:nvPr/>
            </p:nvSpPr>
            <p:spPr bwMode="auto">
              <a:xfrm>
                <a:off x="5730323" y="1448965"/>
                <a:ext cx="44450" cy="65088"/>
              </a:xfrm>
              <a:custGeom>
                <a:avLst/>
                <a:gdLst>
                  <a:gd name="T0" fmla="*/ 26 w 28"/>
                  <a:gd name="T1" fmla="*/ 8 h 41"/>
                  <a:gd name="T2" fmla="*/ 11 w 28"/>
                  <a:gd name="T3" fmla="*/ 8 h 41"/>
                  <a:gd name="T4" fmla="*/ 10 w 28"/>
                  <a:gd name="T5" fmla="*/ 14 h 41"/>
                  <a:gd name="T6" fmla="*/ 10 w 28"/>
                  <a:gd name="T7" fmla="*/ 14 h 41"/>
                  <a:gd name="T8" fmla="*/ 13 w 28"/>
                  <a:gd name="T9" fmla="*/ 14 h 41"/>
                  <a:gd name="T10" fmla="*/ 13 w 28"/>
                  <a:gd name="T11" fmla="*/ 14 h 41"/>
                  <a:gd name="T12" fmla="*/ 18 w 28"/>
                  <a:gd name="T13" fmla="*/ 14 h 41"/>
                  <a:gd name="T14" fmla="*/ 23 w 28"/>
                  <a:gd name="T15" fmla="*/ 17 h 41"/>
                  <a:gd name="T16" fmla="*/ 23 w 28"/>
                  <a:gd name="T17" fmla="*/ 17 h 41"/>
                  <a:gd name="T18" fmla="*/ 25 w 28"/>
                  <a:gd name="T19" fmla="*/ 18 h 41"/>
                  <a:gd name="T20" fmla="*/ 27 w 28"/>
                  <a:gd name="T21" fmla="*/ 21 h 41"/>
                  <a:gd name="T22" fmla="*/ 28 w 28"/>
                  <a:gd name="T23" fmla="*/ 23 h 41"/>
                  <a:gd name="T24" fmla="*/ 28 w 28"/>
                  <a:gd name="T25" fmla="*/ 27 h 41"/>
                  <a:gd name="T26" fmla="*/ 28 w 28"/>
                  <a:gd name="T27" fmla="*/ 27 h 41"/>
                  <a:gd name="T28" fmla="*/ 27 w 28"/>
                  <a:gd name="T29" fmla="*/ 32 h 41"/>
                  <a:gd name="T30" fmla="*/ 23 w 28"/>
                  <a:gd name="T31" fmla="*/ 36 h 41"/>
                  <a:gd name="T32" fmla="*/ 21 w 28"/>
                  <a:gd name="T33" fmla="*/ 38 h 41"/>
                  <a:gd name="T34" fmla="*/ 18 w 28"/>
                  <a:gd name="T35" fmla="*/ 39 h 41"/>
                  <a:gd name="T36" fmla="*/ 15 w 28"/>
                  <a:gd name="T37" fmla="*/ 40 h 41"/>
                  <a:gd name="T38" fmla="*/ 11 w 28"/>
                  <a:gd name="T39" fmla="*/ 41 h 41"/>
                  <a:gd name="T40" fmla="*/ 11 w 28"/>
                  <a:gd name="T41" fmla="*/ 41 h 41"/>
                  <a:gd name="T42" fmla="*/ 4 w 28"/>
                  <a:gd name="T43" fmla="*/ 40 h 41"/>
                  <a:gd name="T44" fmla="*/ 0 w 28"/>
                  <a:gd name="T45" fmla="*/ 38 h 41"/>
                  <a:gd name="T46" fmla="*/ 2 w 28"/>
                  <a:gd name="T47" fmla="*/ 31 h 41"/>
                  <a:gd name="T48" fmla="*/ 2 w 28"/>
                  <a:gd name="T49" fmla="*/ 31 h 41"/>
                  <a:gd name="T50" fmla="*/ 5 w 28"/>
                  <a:gd name="T51" fmla="*/ 33 h 41"/>
                  <a:gd name="T52" fmla="*/ 10 w 28"/>
                  <a:gd name="T53" fmla="*/ 33 h 41"/>
                  <a:gd name="T54" fmla="*/ 10 w 28"/>
                  <a:gd name="T55" fmla="*/ 33 h 41"/>
                  <a:gd name="T56" fmla="*/ 13 w 28"/>
                  <a:gd name="T57" fmla="*/ 33 h 41"/>
                  <a:gd name="T58" fmla="*/ 16 w 28"/>
                  <a:gd name="T59" fmla="*/ 32 h 41"/>
                  <a:gd name="T60" fmla="*/ 18 w 28"/>
                  <a:gd name="T61" fmla="*/ 30 h 41"/>
                  <a:gd name="T62" fmla="*/ 18 w 28"/>
                  <a:gd name="T63" fmla="*/ 27 h 41"/>
                  <a:gd name="T64" fmla="*/ 18 w 28"/>
                  <a:gd name="T65" fmla="*/ 27 h 41"/>
                  <a:gd name="T66" fmla="*/ 18 w 28"/>
                  <a:gd name="T67" fmla="*/ 24 h 41"/>
                  <a:gd name="T68" fmla="*/ 16 w 28"/>
                  <a:gd name="T69" fmla="*/ 22 h 41"/>
                  <a:gd name="T70" fmla="*/ 12 w 28"/>
                  <a:gd name="T71" fmla="*/ 21 h 41"/>
                  <a:gd name="T72" fmla="*/ 7 w 28"/>
                  <a:gd name="T73" fmla="*/ 21 h 41"/>
                  <a:gd name="T74" fmla="*/ 7 w 28"/>
                  <a:gd name="T75" fmla="*/ 21 h 41"/>
                  <a:gd name="T76" fmla="*/ 2 w 28"/>
                  <a:gd name="T77" fmla="*/ 21 h 41"/>
                  <a:gd name="T78" fmla="*/ 5 w 28"/>
                  <a:gd name="T79" fmla="*/ 0 h 41"/>
                  <a:gd name="T80" fmla="*/ 26 w 28"/>
                  <a:gd name="T81" fmla="*/ 0 h 41"/>
                  <a:gd name="T82" fmla="*/ 26 w 28"/>
                  <a:gd name="T83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" h="41">
                    <a:moveTo>
                      <a:pt x="26" y="8"/>
                    </a:moveTo>
                    <a:lnTo>
                      <a:pt x="11" y="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3" y="14"/>
                    </a:lnTo>
                    <a:lnTo>
                      <a:pt x="13" y="14"/>
                    </a:lnTo>
                    <a:lnTo>
                      <a:pt x="18" y="14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5" y="18"/>
                    </a:lnTo>
                    <a:lnTo>
                      <a:pt x="27" y="21"/>
                    </a:lnTo>
                    <a:lnTo>
                      <a:pt x="28" y="23"/>
                    </a:lnTo>
                    <a:lnTo>
                      <a:pt x="28" y="27"/>
                    </a:lnTo>
                    <a:lnTo>
                      <a:pt x="28" y="27"/>
                    </a:lnTo>
                    <a:lnTo>
                      <a:pt x="27" y="32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9"/>
                    </a:lnTo>
                    <a:lnTo>
                      <a:pt x="15" y="40"/>
                    </a:lnTo>
                    <a:lnTo>
                      <a:pt x="11" y="41"/>
                    </a:lnTo>
                    <a:lnTo>
                      <a:pt x="11" y="41"/>
                    </a:lnTo>
                    <a:lnTo>
                      <a:pt x="4" y="40"/>
                    </a:lnTo>
                    <a:lnTo>
                      <a:pt x="0" y="38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5" y="33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3" y="33"/>
                    </a:lnTo>
                    <a:lnTo>
                      <a:pt x="16" y="32"/>
                    </a:lnTo>
                    <a:lnTo>
                      <a:pt x="18" y="30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8" y="24"/>
                    </a:lnTo>
                    <a:lnTo>
                      <a:pt x="16" y="22"/>
                    </a:lnTo>
                    <a:lnTo>
                      <a:pt x="12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2" y="21"/>
                    </a:lnTo>
                    <a:lnTo>
                      <a:pt x="5" y="0"/>
                    </a:lnTo>
                    <a:lnTo>
                      <a:pt x="26" y="0"/>
                    </a:lnTo>
                    <a:lnTo>
                      <a:pt x="2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3495046" y="2137198"/>
            <a:ext cx="2161310" cy="2161308"/>
            <a:chOff x="3604701" y="2815041"/>
            <a:chExt cx="1933639" cy="1933639"/>
          </a:xfrm>
        </p:grpSpPr>
        <p:sp>
          <p:nvSpPr>
            <p:cNvPr id="111" name="椭圆 110"/>
            <p:cNvSpPr/>
            <p:nvPr/>
          </p:nvSpPr>
          <p:spPr>
            <a:xfrm>
              <a:off x="3797718" y="3004076"/>
              <a:ext cx="1548566" cy="15485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604701" y="2815041"/>
              <a:ext cx="1933639" cy="1933639"/>
            </a:xfrm>
            <a:prstGeom prst="ellipse">
              <a:avLst/>
            </a:prstGeom>
            <a:noFill/>
            <a:ln>
              <a:solidFill>
                <a:schemeClr val="bg2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13" name="TextBox 28"/>
          <p:cNvSpPr txBox="1"/>
          <p:nvPr/>
        </p:nvSpPr>
        <p:spPr>
          <a:xfrm>
            <a:off x="4027666" y="2988477"/>
            <a:ext cx="10972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GB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努力学习</a:t>
            </a:r>
            <a:endParaRPr lang="zh-CN" altLang="en-GB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448048" y="1579624"/>
            <a:ext cx="1970166" cy="862836"/>
            <a:chOff x="6758753" y="2270537"/>
            <a:chExt cx="2626888" cy="1150448"/>
          </a:xfrm>
        </p:grpSpPr>
        <p:sp>
          <p:nvSpPr>
            <p:cNvPr id="115" name="TextBox 28"/>
            <p:cNvSpPr txBox="1"/>
            <p:nvPr/>
          </p:nvSpPr>
          <p:spPr>
            <a:xfrm>
              <a:off x="7993992" y="2270537"/>
              <a:ext cx="1386840" cy="48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base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13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思维碰撞</a:t>
              </a:r>
              <a:r>
                <a:rPr lang="zh-CN" altLang="en-US" sz="13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多</a:t>
              </a:r>
              <a:endPara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Rectangle 29"/>
            <p:cNvSpPr/>
            <p:nvPr/>
          </p:nvSpPr>
          <p:spPr>
            <a:xfrm>
              <a:off x="6758753" y="2637818"/>
              <a:ext cx="2626888" cy="783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GB" sz="8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工作最大的乐趣，不在于天天代码沉沉默默，而在于各种思维碰撞，寻求完美解决方案，哪里不懂就问</a:t>
              </a:r>
              <a:r>
                <a:rPr lang="zh-CN" altLang="en-GB" sz="8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哪里</a:t>
              </a:r>
              <a:endParaRPr lang="zh-CN" altLang="en-GB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6784349" y="1579624"/>
            <a:ext cx="1850738" cy="1524506"/>
            <a:chOff x="6524645" y="2270537"/>
            <a:chExt cx="2467650" cy="2032674"/>
          </a:xfrm>
        </p:grpSpPr>
        <p:sp>
          <p:nvSpPr>
            <p:cNvPr id="118" name="TextBox 28"/>
            <p:cNvSpPr txBox="1"/>
            <p:nvPr/>
          </p:nvSpPr>
          <p:spPr>
            <a:xfrm>
              <a:off x="6524645" y="2270537"/>
              <a:ext cx="1844040" cy="48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13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能学到更多</a:t>
              </a:r>
              <a:r>
                <a:rPr lang="zh-CN" altLang="en-US" sz="13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知识</a:t>
              </a:r>
              <a:endPara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Rectangle 29"/>
            <p:cNvSpPr/>
            <p:nvPr/>
          </p:nvSpPr>
          <p:spPr>
            <a:xfrm>
              <a:off x="6529453" y="2637818"/>
              <a:ext cx="2462842" cy="1665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GB" sz="8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来到这，我就是新手，不要把我当大佬看，三人行必有我师，不管是新技术点还是</a:t>
              </a:r>
              <a:r>
                <a:rPr lang="en-US" altLang="zh-CN" sz="8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PHP</a:t>
              </a:r>
              <a:r>
                <a:rPr lang="zh-CN" altLang="en-US" sz="8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都有需要学的东西，到这个阶段了，基本上成熟的代码要配上清晰的思维逻辑和算法，想尽办法来优化它的性能，给用户一种好的</a:t>
              </a:r>
              <a:r>
                <a:rPr lang="zh-CN" altLang="en-US" sz="8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体验感</a:t>
              </a:r>
              <a:endPara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122626" y="2677652"/>
            <a:ext cx="1980650" cy="532001"/>
            <a:chOff x="6744774" y="2270537"/>
            <a:chExt cx="2640866" cy="709334"/>
          </a:xfrm>
        </p:grpSpPr>
        <p:sp>
          <p:nvSpPr>
            <p:cNvPr id="121" name="TextBox 28"/>
            <p:cNvSpPr txBox="1"/>
            <p:nvPr/>
          </p:nvSpPr>
          <p:spPr>
            <a:xfrm>
              <a:off x="8222592" y="2270537"/>
              <a:ext cx="1158240" cy="48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base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13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办公舒</a:t>
              </a:r>
              <a:r>
                <a:rPr lang="zh-CN" altLang="en-US" sz="13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适</a:t>
              </a:r>
              <a:endPara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Rectangle 29"/>
            <p:cNvSpPr/>
            <p:nvPr/>
          </p:nvSpPr>
          <p:spPr>
            <a:xfrm>
              <a:off x="6744774" y="2637818"/>
              <a:ext cx="2640866" cy="342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GB" sz="8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工作环境不错，</a:t>
              </a:r>
              <a:r>
                <a:rPr lang="zh-CN" altLang="en-GB" sz="8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Arial" panose="020B0604020202020204" pitchFamily="34" charset="0"/>
                </a:rPr>
                <a:t>地理优势</a:t>
              </a:r>
              <a:endParaRPr lang="zh-CN" altLang="en-GB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827584" y="267494"/>
            <a:ext cx="30243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三、工作心得体会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376393" y="300155"/>
            <a:ext cx="8391215" cy="365564"/>
            <a:chOff x="376393" y="300155"/>
            <a:chExt cx="8391215" cy="365564"/>
          </a:xfrm>
        </p:grpSpPr>
        <p:sp>
          <p:nvSpPr>
            <p:cNvPr id="128" name="MH_Others_2"/>
            <p:cNvSpPr/>
            <p:nvPr userDrawn="1">
              <p:custDataLst>
                <p:tags r:id="rId1"/>
              </p:custDataLst>
            </p:nvPr>
          </p:nvSpPr>
          <p:spPr>
            <a:xfrm>
              <a:off x="425858" y="300155"/>
              <a:ext cx="278966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29" name="直接连接符 128"/>
            <p:cNvCxnSpPr/>
            <p:nvPr userDrawn="1"/>
          </p:nvCxnSpPr>
          <p:spPr>
            <a:xfrm>
              <a:off x="825302" y="665719"/>
              <a:ext cx="794230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MH_Others_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376393" y="300155"/>
              <a:ext cx="34289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" y="283"/>
            <a:ext cx="9143498" cy="5142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16" name="Freeform 10"/>
          <p:cNvSpPr/>
          <p:nvPr/>
        </p:nvSpPr>
        <p:spPr bwMode="auto">
          <a:xfrm flipH="1">
            <a:off x="252" y="284"/>
            <a:ext cx="3196837" cy="5142935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  <p:sp>
        <p:nvSpPr>
          <p:cNvPr id="18" name="Freeform 7"/>
          <p:cNvSpPr/>
          <p:nvPr/>
        </p:nvSpPr>
        <p:spPr bwMode="auto">
          <a:xfrm flipH="1">
            <a:off x="2195736" y="0"/>
            <a:ext cx="1220654" cy="5142935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467544" y="1436888"/>
            <a:ext cx="2512811" cy="226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150" cap="all" spc="213" dirty="0" smtClean="0">
                <a:solidFill>
                  <a:schemeClr val="accent1"/>
                </a:solidFill>
                <a:latin typeface="773-CAI978" panose="020B0402020204020303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14150" cap="all" spc="213" dirty="0">
              <a:solidFill>
                <a:schemeClr val="accent1"/>
              </a:solidFill>
              <a:latin typeface="773-CAI978" panose="020B0402020204020303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Box 48"/>
          <p:cNvSpPr txBox="1"/>
          <p:nvPr/>
        </p:nvSpPr>
        <p:spPr>
          <a:xfrm>
            <a:off x="3995936" y="2089063"/>
            <a:ext cx="307217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415" b="1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规划和展望</a:t>
            </a:r>
            <a:endParaRPr lang="zh-CN" altLang="en-US" sz="3415" b="1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9" grpId="0"/>
          <p:bldP spid="9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9" grpId="0"/>
          <p:bldP spid="9" grpId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26"/>
          <p:cNvSpPr/>
          <p:nvPr/>
        </p:nvSpPr>
        <p:spPr bwMode="auto">
          <a:xfrm>
            <a:off x="3683632" y="2841646"/>
            <a:ext cx="1139192" cy="1458296"/>
          </a:xfrm>
          <a:custGeom>
            <a:avLst/>
            <a:gdLst>
              <a:gd name="T0" fmla="*/ 332 w 424"/>
              <a:gd name="T1" fmla="*/ 3 h 542"/>
              <a:gd name="T2" fmla="*/ 423 w 424"/>
              <a:gd name="T3" fmla="*/ 121 h 542"/>
              <a:gd name="T4" fmla="*/ 421 w 424"/>
              <a:gd name="T5" fmla="*/ 125 h 542"/>
              <a:gd name="T6" fmla="*/ 395 w 424"/>
              <a:gd name="T7" fmla="*/ 125 h 542"/>
              <a:gd name="T8" fmla="*/ 395 w 424"/>
              <a:gd name="T9" fmla="*/ 344 h 542"/>
              <a:gd name="T10" fmla="*/ 395 w 424"/>
              <a:gd name="T11" fmla="*/ 344 h 542"/>
              <a:gd name="T12" fmla="*/ 197 w 424"/>
              <a:gd name="T13" fmla="*/ 542 h 542"/>
              <a:gd name="T14" fmla="*/ 0 w 424"/>
              <a:gd name="T15" fmla="*/ 358 h 542"/>
              <a:gd name="T16" fmla="*/ 96 w 424"/>
              <a:gd name="T17" fmla="*/ 478 h 542"/>
              <a:gd name="T18" fmla="*/ 260 w 424"/>
              <a:gd name="T19" fmla="*/ 352 h 542"/>
              <a:gd name="T20" fmla="*/ 260 w 424"/>
              <a:gd name="T21" fmla="*/ 125 h 542"/>
              <a:gd name="T22" fmla="*/ 234 w 424"/>
              <a:gd name="T23" fmla="*/ 125 h 542"/>
              <a:gd name="T24" fmla="*/ 232 w 424"/>
              <a:gd name="T25" fmla="*/ 121 h 542"/>
              <a:gd name="T26" fmla="*/ 323 w 424"/>
              <a:gd name="T27" fmla="*/ 3 h 542"/>
              <a:gd name="T28" fmla="*/ 332 w 424"/>
              <a:gd name="T29" fmla="*/ 3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4" h="542">
                <a:moveTo>
                  <a:pt x="332" y="3"/>
                </a:moveTo>
                <a:cubicBezTo>
                  <a:pt x="423" y="121"/>
                  <a:pt x="423" y="121"/>
                  <a:pt x="423" y="121"/>
                </a:cubicBezTo>
                <a:cubicBezTo>
                  <a:pt x="424" y="123"/>
                  <a:pt x="423" y="125"/>
                  <a:pt x="421" y="125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5" y="344"/>
                  <a:pt x="395" y="344"/>
                  <a:pt x="395" y="344"/>
                </a:cubicBezTo>
                <a:cubicBezTo>
                  <a:pt x="395" y="344"/>
                  <a:pt x="395" y="344"/>
                  <a:pt x="395" y="344"/>
                </a:cubicBezTo>
                <a:cubicBezTo>
                  <a:pt x="395" y="453"/>
                  <a:pt x="306" y="542"/>
                  <a:pt x="197" y="542"/>
                </a:cubicBezTo>
                <a:cubicBezTo>
                  <a:pt x="102" y="542"/>
                  <a:pt x="0" y="478"/>
                  <a:pt x="0" y="358"/>
                </a:cubicBezTo>
                <a:cubicBezTo>
                  <a:pt x="14" y="414"/>
                  <a:pt x="30" y="463"/>
                  <a:pt x="96" y="478"/>
                </a:cubicBezTo>
                <a:cubicBezTo>
                  <a:pt x="191" y="499"/>
                  <a:pt x="260" y="424"/>
                  <a:pt x="260" y="352"/>
                </a:cubicBezTo>
                <a:cubicBezTo>
                  <a:pt x="260" y="125"/>
                  <a:pt x="260" y="125"/>
                  <a:pt x="260" y="125"/>
                </a:cubicBezTo>
                <a:cubicBezTo>
                  <a:pt x="234" y="125"/>
                  <a:pt x="234" y="125"/>
                  <a:pt x="234" y="125"/>
                </a:cubicBezTo>
                <a:cubicBezTo>
                  <a:pt x="232" y="125"/>
                  <a:pt x="231" y="123"/>
                  <a:pt x="232" y="121"/>
                </a:cubicBezTo>
                <a:cubicBezTo>
                  <a:pt x="323" y="3"/>
                  <a:pt x="323" y="3"/>
                  <a:pt x="323" y="3"/>
                </a:cubicBezTo>
                <a:cubicBezTo>
                  <a:pt x="325" y="0"/>
                  <a:pt x="330" y="0"/>
                  <a:pt x="332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54" name="Oval 27"/>
          <p:cNvSpPr>
            <a:spLocks noChangeArrowheads="1"/>
          </p:cNvSpPr>
          <p:nvPr/>
        </p:nvSpPr>
        <p:spPr bwMode="auto">
          <a:xfrm>
            <a:off x="3677941" y="3473460"/>
            <a:ext cx="631620" cy="63181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55" name="Freeform 28"/>
          <p:cNvSpPr/>
          <p:nvPr/>
        </p:nvSpPr>
        <p:spPr bwMode="auto">
          <a:xfrm>
            <a:off x="4290214" y="1325291"/>
            <a:ext cx="1140330" cy="1457158"/>
          </a:xfrm>
          <a:custGeom>
            <a:avLst/>
            <a:gdLst>
              <a:gd name="T0" fmla="*/ 92 w 424"/>
              <a:gd name="T1" fmla="*/ 539 h 542"/>
              <a:gd name="T2" fmla="*/ 1 w 424"/>
              <a:gd name="T3" fmla="*/ 421 h 542"/>
              <a:gd name="T4" fmla="*/ 3 w 424"/>
              <a:gd name="T5" fmla="*/ 417 h 542"/>
              <a:gd name="T6" fmla="*/ 29 w 424"/>
              <a:gd name="T7" fmla="*/ 417 h 542"/>
              <a:gd name="T8" fmla="*/ 29 w 424"/>
              <a:gd name="T9" fmla="*/ 197 h 542"/>
              <a:gd name="T10" fmla="*/ 29 w 424"/>
              <a:gd name="T11" fmla="*/ 198 h 542"/>
              <a:gd name="T12" fmla="*/ 227 w 424"/>
              <a:gd name="T13" fmla="*/ 0 h 542"/>
              <a:gd name="T14" fmla="*/ 424 w 424"/>
              <a:gd name="T15" fmla="*/ 184 h 542"/>
              <a:gd name="T16" fmla="*/ 327 w 424"/>
              <a:gd name="T17" fmla="*/ 64 h 542"/>
              <a:gd name="T18" fmla="*/ 164 w 424"/>
              <a:gd name="T19" fmla="*/ 190 h 542"/>
              <a:gd name="T20" fmla="*/ 164 w 424"/>
              <a:gd name="T21" fmla="*/ 417 h 542"/>
              <a:gd name="T22" fmla="*/ 190 w 424"/>
              <a:gd name="T23" fmla="*/ 417 h 542"/>
              <a:gd name="T24" fmla="*/ 192 w 424"/>
              <a:gd name="T25" fmla="*/ 421 h 542"/>
              <a:gd name="T26" fmla="*/ 101 w 424"/>
              <a:gd name="T27" fmla="*/ 539 h 542"/>
              <a:gd name="T28" fmla="*/ 92 w 424"/>
              <a:gd name="T29" fmla="*/ 539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4" h="542">
                <a:moveTo>
                  <a:pt x="92" y="539"/>
                </a:moveTo>
                <a:cubicBezTo>
                  <a:pt x="1" y="421"/>
                  <a:pt x="1" y="421"/>
                  <a:pt x="1" y="421"/>
                </a:cubicBezTo>
                <a:cubicBezTo>
                  <a:pt x="0" y="419"/>
                  <a:pt x="1" y="417"/>
                  <a:pt x="3" y="417"/>
                </a:cubicBezTo>
                <a:cubicBezTo>
                  <a:pt x="29" y="417"/>
                  <a:pt x="29" y="417"/>
                  <a:pt x="29" y="417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29" y="198"/>
                  <a:pt x="29" y="198"/>
                  <a:pt x="29" y="198"/>
                </a:cubicBezTo>
                <a:cubicBezTo>
                  <a:pt x="29" y="89"/>
                  <a:pt x="117" y="0"/>
                  <a:pt x="227" y="0"/>
                </a:cubicBezTo>
                <a:cubicBezTo>
                  <a:pt x="322" y="0"/>
                  <a:pt x="424" y="64"/>
                  <a:pt x="424" y="184"/>
                </a:cubicBezTo>
                <a:cubicBezTo>
                  <a:pt x="410" y="128"/>
                  <a:pt x="394" y="79"/>
                  <a:pt x="327" y="64"/>
                </a:cubicBezTo>
                <a:cubicBezTo>
                  <a:pt x="233" y="43"/>
                  <a:pt x="164" y="118"/>
                  <a:pt x="164" y="190"/>
                </a:cubicBezTo>
                <a:cubicBezTo>
                  <a:pt x="164" y="417"/>
                  <a:pt x="164" y="417"/>
                  <a:pt x="164" y="417"/>
                </a:cubicBezTo>
                <a:cubicBezTo>
                  <a:pt x="190" y="417"/>
                  <a:pt x="190" y="417"/>
                  <a:pt x="190" y="417"/>
                </a:cubicBezTo>
                <a:cubicBezTo>
                  <a:pt x="192" y="417"/>
                  <a:pt x="193" y="419"/>
                  <a:pt x="192" y="421"/>
                </a:cubicBezTo>
                <a:cubicBezTo>
                  <a:pt x="101" y="539"/>
                  <a:pt x="101" y="539"/>
                  <a:pt x="101" y="539"/>
                </a:cubicBezTo>
                <a:cubicBezTo>
                  <a:pt x="99" y="542"/>
                  <a:pt x="94" y="542"/>
                  <a:pt x="92" y="5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56" name="Oval 29"/>
          <p:cNvSpPr>
            <a:spLocks noChangeArrowheads="1"/>
          </p:cNvSpPr>
          <p:nvPr/>
        </p:nvSpPr>
        <p:spPr bwMode="auto">
          <a:xfrm>
            <a:off x="4801201" y="1518820"/>
            <a:ext cx="635034" cy="63181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57" name="Freeform 30"/>
          <p:cNvSpPr/>
          <p:nvPr/>
        </p:nvSpPr>
        <p:spPr bwMode="auto">
          <a:xfrm>
            <a:off x="3070221" y="1935476"/>
            <a:ext cx="1456708" cy="1142959"/>
          </a:xfrm>
          <a:custGeom>
            <a:avLst/>
            <a:gdLst>
              <a:gd name="T0" fmla="*/ 539 w 542"/>
              <a:gd name="T1" fmla="*/ 333 h 425"/>
              <a:gd name="T2" fmla="*/ 421 w 542"/>
              <a:gd name="T3" fmla="*/ 424 h 425"/>
              <a:gd name="T4" fmla="*/ 417 w 542"/>
              <a:gd name="T5" fmla="*/ 422 h 425"/>
              <a:gd name="T6" fmla="*/ 417 w 542"/>
              <a:gd name="T7" fmla="*/ 396 h 425"/>
              <a:gd name="T8" fmla="*/ 197 w 542"/>
              <a:gd name="T9" fmla="*/ 396 h 425"/>
              <a:gd name="T10" fmla="*/ 198 w 542"/>
              <a:gd name="T11" fmla="*/ 396 h 425"/>
              <a:gd name="T12" fmla="*/ 0 w 542"/>
              <a:gd name="T13" fmla="*/ 198 h 425"/>
              <a:gd name="T14" fmla="*/ 184 w 542"/>
              <a:gd name="T15" fmla="*/ 0 h 425"/>
              <a:gd name="T16" fmla="*/ 64 w 542"/>
              <a:gd name="T17" fmla="*/ 97 h 425"/>
              <a:gd name="T18" fmla="*/ 190 w 542"/>
              <a:gd name="T19" fmla="*/ 261 h 425"/>
              <a:gd name="T20" fmla="*/ 417 w 542"/>
              <a:gd name="T21" fmla="*/ 261 h 425"/>
              <a:gd name="T22" fmla="*/ 417 w 542"/>
              <a:gd name="T23" fmla="*/ 235 h 425"/>
              <a:gd name="T24" fmla="*/ 421 w 542"/>
              <a:gd name="T25" fmla="*/ 233 h 425"/>
              <a:gd name="T26" fmla="*/ 539 w 542"/>
              <a:gd name="T27" fmla="*/ 324 h 425"/>
              <a:gd name="T28" fmla="*/ 539 w 542"/>
              <a:gd name="T29" fmla="*/ 33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2" h="425">
                <a:moveTo>
                  <a:pt x="539" y="333"/>
                </a:moveTo>
                <a:cubicBezTo>
                  <a:pt x="421" y="424"/>
                  <a:pt x="421" y="424"/>
                  <a:pt x="421" y="424"/>
                </a:cubicBezTo>
                <a:cubicBezTo>
                  <a:pt x="419" y="425"/>
                  <a:pt x="417" y="424"/>
                  <a:pt x="417" y="422"/>
                </a:cubicBezTo>
                <a:cubicBezTo>
                  <a:pt x="417" y="396"/>
                  <a:pt x="417" y="396"/>
                  <a:pt x="417" y="396"/>
                </a:cubicBezTo>
                <a:cubicBezTo>
                  <a:pt x="197" y="396"/>
                  <a:pt x="197" y="396"/>
                  <a:pt x="197" y="396"/>
                </a:cubicBezTo>
                <a:cubicBezTo>
                  <a:pt x="198" y="396"/>
                  <a:pt x="198" y="396"/>
                  <a:pt x="198" y="396"/>
                </a:cubicBezTo>
                <a:cubicBezTo>
                  <a:pt x="89" y="396"/>
                  <a:pt x="0" y="307"/>
                  <a:pt x="0" y="198"/>
                </a:cubicBezTo>
                <a:cubicBezTo>
                  <a:pt x="0" y="103"/>
                  <a:pt x="64" y="0"/>
                  <a:pt x="184" y="0"/>
                </a:cubicBezTo>
                <a:cubicBezTo>
                  <a:pt x="128" y="15"/>
                  <a:pt x="79" y="31"/>
                  <a:pt x="64" y="97"/>
                </a:cubicBezTo>
                <a:cubicBezTo>
                  <a:pt x="43" y="192"/>
                  <a:pt x="118" y="261"/>
                  <a:pt x="190" y="261"/>
                </a:cubicBezTo>
                <a:cubicBezTo>
                  <a:pt x="417" y="261"/>
                  <a:pt x="417" y="261"/>
                  <a:pt x="417" y="261"/>
                </a:cubicBezTo>
                <a:cubicBezTo>
                  <a:pt x="417" y="235"/>
                  <a:pt x="417" y="235"/>
                  <a:pt x="417" y="235"/>
                </a:cubicBezTo>
                <a:cubicBezTo>
                  <a:pt x="417" y="233"/>
                  <a:pt x="419" y="232"/>
                  <a:pt x="421" y="233"/>
                </a:cubicBezTo>
                <a:cubicBezTo>
                  <a:pt x="539" y="324"/>
                  <a:pt x="539" y="324"/>
                  <a:pt x="539" y="324"/>
                </a:cubicBezTo>
                <a:cubicBezTo>
                  <a:pt x="542" y="326"/>
                  <a:pt x="542" y="331"/>
                  <a:pt x="539" y="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58" name="Oval 31"/>
          <p:cNvSpPr>
            <a:spLocks noChangeArrowheads="1"/>
          </p:cNvSpPr>
          <p:nvPr/>
        </p:nvSpPr>
        <p:spPr bwMode="auto">
          <a:xfrm>
            <a:off x="3263689" y="1933199"/>
            <a:ext cx="631620" cy="63181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59" name="Freeform 32"/>
          <p:cNvSpPr/>
          <p:nvPr/>
        </p:nvSpPr>
        <p:spPr bwMode="auto">
          <a:xfrm>
            <a:off x="4586109" y="2545661"/>
            <a:ext cx="1457847" cy="1140681"/>
          </a:xfrm>
          <a:custGeom>
            <a:avLst/>
            <a:gdLst>
              <a:gd name="T0" fmla="*/ 3 w 542"/>
              <a:gd name="T1" fmla="*/ 92 h 424"/>
              <a:gd name="T2" fmla="*/ 121 w 542"/>
              <a:gd name="T3" fmla="*/ 1 h 424"/>
              <a:gd name="T4" fmla="*/ 125 w 542"/>
              <a:gd name="T5" fmla="*/ 3 h 424"/>
              <a:gd name="T6" fmla="*/ 125 w 542"/>
              <a:gd name="T7" fmla="*/ 29 h 424"/>
              <a:gd name="T8" fmla="*/ 344 w 542"/>
              <a:gd name="T9" fmla="*/ 29 h 424"/>
              <a:gd name="T10" fmla="*/ 344 w 542"/>
              <a:gd name="T11" fmla="*/ 29 h 424"/>
              <a:gd name="T12" fmla="*/ 542 w 542"/>
              <a:gd name="T13" fmla="*/ 227 h 424"/>
              <a:gd name="T14" fmla="*/ 358 w 542"/>
              <a:gd name="T15" fmla="*/ 424 h 424"/>
              <a:gd name="T16" fmla="*/ 478 w 542"/>
              <a:gd name="T17" fmla="*/ 327 h 424"/>
              <a:gd name="T18" fmla="*/ 352 w 542"/>
              <a:gd name="T19" fmla="*/ 164 h 424"/>
              <a:gd name="T20" fmla="*/ 125 w 542"/>
              <a:gd name="T21" fmla="*/ 164 h 424"/>
              <a:gd name="T22" fmla="*/ 125 w 542"/>
              <a:gd name="T23" fmla="*/ 190 h 424"/>
              <a:gd name="T24" fmla="*/ 121 w 542"/>
              <a:gd name="T25" fmla="*/ 192 h 424"/>
              <a:gd name="T26" fmla="*/ 3 w 542"/>
              <a:gd name="T27" fmla="*/ 101 h 424"/>
              <a:gd name="T28" fmla="*/ 3 w 542"/>
              <a:gd name="T29" fmla="*/ 9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2" h="424">
                <a:moveTo>
                  <a:pt x="3" y="92"/>
                </a:moveTo>
                <a:cubicBezTo>
                  <a:pt x="121" y="1"/>
                  <a:pt x="121" y="1"/>
                  <a:pt x="121" y="1"/>
                </a:cubicBezTo>
                <a:cubicBezTo>
                  <a:pt x="123" y="0"/>
                  <a:pt x="125" y="1"/>
                  <a:pt x="125" y="3"/>
                </a:cubicBezTo>
                <a:cubicBezTo>
                  <a:pt x="125" y="29"/>
                  <a:pt x="125" y="29"/>
                  <a:pt x="125" y="29"/>
                </a:cubicBezTo>
                <a:cubicBezTo>
                  <a:pt x="344" y="29"/>
                  <a:pt x="344" y="29"/>
                  <a:pt x="344" y="29"/>
                </a:cubicBezTo>
                <a:cubicBezTo>
                  <a:pt x="344" y="29"/>
                  <a:pt x="344" y="29"/>
                  <a:pt x="344" y="29"/>
                </a:cubicBezTo>
                <a:cubicBezTo>
                  <a:pt x="453" y="29"/>
                  <a:pt x="542" y="117"/>
                  <a:pt x="542" y="227"/>
                </a:cubicBezTo>
                <a:cubicBezTo>
                  <a:pt x="542" y="321"/>
                  <a:pt x="478" y="424"/>
                  <a:pt x="358" y="424"/>
                </a:cubicBezTo>
                <a:cubicBezTo>
                  <a:pt x="414" y="409"/>
                  <a:pt x="463" y="394"/>
                  <a:pt x="478" y="327"/>
                </a:cubicBezTo>
                <a:cubicBezTo>
                  <a:pt x="499" y="233"/>
                  <a:pt x="424" y="164"/>
                  <a:pt x="352" y="164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125" y="190"/>
                  <a:pt x="125" y="190"/>
                  <a:pt x="125" y="190"/>
                </a:cubicBezTo>
                <a:cubicBezTo>
                  <a:pt x="125" y="192"/>
                  <a:pt x="123" y="193"/>
                  <a:pt x="121" y="192"/>
                </a:cubicBezTo>
                <a:cubicBezTo>
                  <a:pt x="3" y="101"/>
                  <a:pt x="3" y="101"/>
                  <a:pt x="3" y="101"/>
                </a:cubicBezTo>
                <a:cubicBezTo>
                  <a:pt x="0" y="99"/>
                  <a:pt x="0" y="94"/>
                  <a:pt x="3" y="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60" name="Oval 33"/>
          <p:cNvSpPr>
            <a:spLocks noChangeArrowheads="1"/>
          </p:cNvSpPr>
          <p:nvPr/>
        </p:nvSpPr>
        <p:spPr bwMode="auto">
          <a:xfrm>
            <a:off x="5217728" y="3056804"/>
            <a:ext cx="632758" cy="63523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369091" y="3216182"/>
            <a:ext cx="319793" cy="316477"/>
            <a:chOff x="5384001" y="3118064"/>
            <a:chExt cx="319793" cy="316379"/>
          </a:xfrm>
          <a:solidFill>
            <a:schemeClr val="bg1"/>
          </a:solidFill>
        </p:grpSpPr>
        <p:sp>
          <p:nvSpPr>
            <p:cNvPr id="62" name="Freeform 34"/>
            <p:cNvSpPr>
              <a:spLocks noEditPoints="1"/>
            </p:cNvSpPr>
            <p:nvPr/>
          </p:nvSpPr>
          <p:spPr bwMode="auto">
            <a:xfrm>
              <a:off x="5384001" y="3118064"/>
              <a:ext cx="319793" cy="316379"/>
            </a:xfrm>
            <a:custGeom>
              <a:avLst/>
              <a:gdLst>
                <a:gd name="T0" fmla="*/ 59 w 119"/>
                <a:gd name="T1" fmla="*/ 0 h 118"/>
                <a:gd name="T2" fmla="*/ 0 w 119"/>
                <a:gd name="T3" fmla="*/ 59 h 118"/>
                <a:gd name="T4" fmla="*/ 59 w 119"/>
                <a:gd name="T5" fmla="*/ 118 h 118"/>
                <a:gd name="T6" fmla="*/ 119 w 119"/>
                <a:gd name="T7" fmla="*/ 59 h 118"/>
                <a:gd name="T8" fmla="*/ 59 w 119"/>
                <a:gd name="T9" fmla="*/ 0 h 118"/>
                <a:gd name="T10" fmla="*/ 59 w 119"/>
                <a:gd name="T11" fmla="*/ 107 h 118"/>
                <a:gd name="T12" fmla="*/ 12 w 119"/>
                <a:gd name="T13" fmla="*/ 59 h 118"/>
                <a:gd name="T14" fmla="*/ 59 w 119"/>
                <a:gd name="T15" fmla="*/ 11 h 118"/>
                <a:gd name="T16" fmla="*/ 107 w 119"/>
                <a:gd name="T17" fmla="*/ 59 h 118"/>
                <a:gd name="T18" fmla="*/ 59 w 119"/>
                <a:gd name="T19" fmla="*/ 10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ubicBezTo>
                    <a:pt x="92" y="118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  <a:close/>
                  <a:moveTo>
                    <a:pt x="59" y="107"/>
                  </a:moveTo>
                  <a:cubicBezTo>
                    <a:pt x="33" y="107"/>
                    <a:pt x="12" y="86"/>
                    <a:pt x="12" y="59"/>
                  </a:cubicBezTo>
                  <a:cubicBezTo>
                    <a:pt x="12" y="33"/>
                    <a:pt x="33" y="11"/>
                    <a:pt x="59" y="11"/>
                  </a:cubicBezTo>
                  <a:cubicBezTo>
                    <a:pt x="86" y="11"/>
                    <a:pt x="107" y="33"/>
                    <a:pt x="107" y="59"/>
                  </a:cubicBezTo>
                  <a:cubicBezTo>
                    <a:pt x="107" y="86"/>
                    <a:pt x="86" y="107"/>
                    <a:pt x="59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Freeform 35"/>
            <p:cNvSpPr/>
            <p:nvPr/>
          </p:nvSpPr>
          <p:spPr bwMode="auto">
            <a:xfrm>
              <a:off x="5439766" y="3165862"/>
              <a:ext cx="121772" cy="129738"/>
            </a:xfrm>
            <a:custGeom>
              <a:avLst/>
              <a:gdLst>
                <a:gd name="T0" fmla="*/ 38 w 45"/>
                <a:gd name="T1" fmla="*/ 0 h 48"/>
                <a:gd name="T2" fmla="*/ 32 w 45"/>
                <a:gd name="T3" fmla="*/ 6 h 48"/>
                <a:gd name="T4" fmla="*/ 32 w 45"/>
                <a:gd name="T5" fmla="*/ 34 h 48"/>
                <a:gd name="T6" fmla="*/ 7 w 45"/>
                <a:gd name="T7" fmla="*/ 34 h 48"/>
                <a:gd name="T8" fmla="*/ 0 w 45"/>
                <a:gd name="T9" fmla="*/ 41 h 48"/>
                <a:gd name="T10" fmla="*/ 7 w 45"/>
                <a:gd name="T11" fmla="*/ 48 h 48"/>
                <a:gd name="T12" fmla="*/ 37 w 45"/>
                <a:gd name="T13" fmla="*/ 48 h 48"/>
                <a:gd name="T14" fmla="*/ 42 w 45"/>
                <a:gd name="T15" fmla="*/ 46 h 48"/>
                <a:gd name="T16" fmla="*/ 45 w 45"/>
                <a:gd name="T17" fmla="*/ 40 h 48"/>
                <a:gd name="T18" fmla="*/ 45 w 45"/>
                <a:gd name="T19" fmla="*/ 6 h 48"/>
                <a:gd name="T20" fmla="*/ 38 w 45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48">
                  <a:moveTo>
                    <a:pt x="38" y="0"/>
                  </a:moveTo>
                  <a:cubicBezTo>
                    <a:pt x="35" y="0"/>
                    <a:pt x="32" y="3"/>
                    <a:pt x="32" y="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4" y="34"/>
                    <a:pt x="0" y="37"/>
                    <a:pt x="0" y="41"/>
                  </a:cubicBezTo>
                  <a:cubicBezTo>
                    <a:pt x="0" y="45"/>
                    <a:pt x="4" y="48"/>
                    <a:pt x="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9" y="48"/>
                    <a:pt x="41" y="47"/>
                    <a:pt x="42" y="46"/>
                  </a:cubicBezTo>
                  <a:cubicBezTo>
                    <a:pt x="44" y="45"/>
                    <a:pt x="45" y="43"/>
                    <a:pt x="45" y="40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2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844098" y="3635114"/>
            <a:ext cx="295895" cy="298262"/>
            <a:chOff x="3859009" y="3536868"/>
            <a:chExt cx="295895" cy="298170"/>
          </a:xfrm>
          <a:solidFill>
            <a:schemeClr val="bg1"/>
          </a:solidFill>
        </p:grpSpPr>
        <p:sp>
          <p:nvSpPr>
            <p:cNvPr id="65" name="Freeform 36"/>
            <p:cNvSpPr/>
            <p:nvPr/>
          </p:nvSpPr>
          <p:spPr bwMode="auto">
            <a:xfrm>
              <a:off x="4119624" y="3619946"/>
              <a:ext cx="35280" cy="35279"/>
            </a:xfrm>
            <a:custGeom>
              <a:avLst/>
              <a:gdLst>
                <a:gd name="T0" fmla="*/ 2 w 13"/>
                <a:gd name="T1" fmla="*/ 1 h 13"/>
                <a:gd name="T2" fmla="*/ 2 w 13"/>
                <a:gd name="T3" fmla="*/ 4 h 13"/>
                <a:gd name="T4" fmla="*/ 0 w 13"/>
                <a:gd name="T5" fmla="*/ 6 h 13"/>
                <a:gd name="T6" fmla="*/ 1 w 13"/>
                <a:gd name="T7" fmla="*/ 7 h 13"/>
                <a:gd name="T8" fmla="*/ 8 w 13"/>
                <a:gd name="T9" fmla="*/ 7 h 13"/>
                <a:gd name="T10" fmla="*/ 8 w 13"/>
                <a:gd name="T11" fmla="*/ 10 h 13"/>
                <a:gd name="T12" fmla="*/ 12 w 13"/>
                <a:gd name="T13" fmla="*/ 12 h 13"/>
                <a:gd name="T14" fmla="*/ 13 w 13"/>
                <a:gd name="T15" fmla="*/ 13 h 13"/>
                <a:gd name="T16" fmla="*/ 12 w 13"/>
                <a:gd name="T17" fmla="*/ 9 h 13"/>
                <a:gd name="T18" fmla="*/ 6 w 13"/>
                <a:gd name="T19" fmla="*/ 1 h 13"/>
                <a:gd name="T20" fmla="*/ 2 w 13"/>
                <a:gd name="T2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3">
                  <a:moveTo>
                    <a:pt x="2" y="1"/>
                  </a:moveTo>
                  <a:cubicBezTo>
                    <a:pt x="1" y="2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3" y="7"/>
                    <a:pt x="7" y="6"/>
                    <a:pt x="8" y="7"/>
                  </a:cubicBezTo>
                  <a:cubicBezTo>
                    <a:pt x="8" y="7"/>
                    <a:pt x="8" y="10"/>
                    <a:pt x="8" y="10"/>
                  </a:cubicBezTo>
                  <a:cubicBezTo>
                    <a:pt x="8" y="10"/>
                    <a:pt x="10" y="12"/>
                    <a:pt x="12" y="12"/>
                  </a:cubicBezTo>
                  <a:cubicBezTo>
                    <a:pt x="12" y="12"/>
                    <a:pt x="13" y="12"/>
                    <a:pt x="13" y="13"/>
                  </a:cubicBezTo>
                  <a:cubicBezTo>
                    <a:pt x="13" y="11"/>
                    <a:pt x="13" y="10"/>
                    <a:pt x="12" y="9"/>
                  </a:cubicBezTo>
                  <a:cubicBezTo>
                    <a:pt x="11" y="6"/>
                    <a:pt x="6" y="2"/>
                    <a:pt x="6" y="1"/>
                  </a:cubicBezTo>
                  <a:cubicBezTo>
                    <a:pt x="5" y="0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6" name="Freeform 37"/>
            <p:cNvSpPr>
              <a:spLocks noEditPoints="1"/>
            </p:cNvSpPr>
            <p:nvPr/>
          </p:nvSpPr>
          <p:spPr bwMode="auto">
            <a:xfrm>
              <a:off x="3859009" y="3536868"/>
              <a:ext cx="282237" cy="298170"/>
            </a:xfrm>
            <a:custGeom>
              <a:avLst/>
              <a:gdLst>
                <a:gd name="T0" fmla="*/ 102 w 105"/>
                <a:gd name="T1" fmla="*/ 62 h 111"/>
                <a:gd name="T2" fmla="*/ 89 w 105"/>
                <a:gd name="T3" fmla="*/ 56 h 111"/>
                <a:gd name="T4" fmla="*/ 93 w 105"/>
                <a:gd name="T5" fmla="*/ 41 h 111"/>
                <a:gd name="T6" fmla="*/ 93 w 105"/>
                <a:gd name="T7" fmla="*/ 30 h 111"/>
                <a:gd name="T8" fmla="*/ 95 w 105"/>
                <a:gd name="T9" fmla="*/ 26 h 111"/>
                <a:gd name="T10" fmla="*/ 82 w 105"/>
                <a:gd name="T11" fmla="*/ 6 h 111"/>
                <a:gd name="T12" fmla="*/ 76 w 105"/>
                <a:gd name="T13" fmla="*/ 8 h 111"/>
                <a:gd name="T14" fmla="*/ 73 w 105"/>
                <a:gd name="T15" fmla="*/ 13 h 111"/>
                <a:gd name="T16" fmla="*/ 71 w 105"/>
                <a:gd name="T17" fmla="*/ 14 h 111"/>
                <a:gd name="T18" fmla="*/ 63 w 105"/>
                <a:gd name="T19" fmla="*/ 6 h 111"/>
                <a:gd name="T20" fmla="*/ 55 w 105"/>
                <a:gd name="T21" fmla="*/ 0 h 111"/>
                <a:gd name="T22" fmla="*/ 21 w 105"/>
                <a:gd name="T23" fmla="*/ 13 h 111"/>
                <a:gd name="T24" fmla="*/ 34 w 105"/>
                <a:gd name="T25" fmla="*/ 10 h 111"/>
                <a:gd name="T26" fmla="*/ 36 w 105"/>
                <a:gd name="T27" fmla="*/ 10 h 111"/>
                <a:gd name="T28" fmla="*/ 33 w 105"/>
                <a:gd name="T29" fmla="*/ 20 h 111"/>
                <a:gd name="T30" fmla="*/ 41 w 105"/>
                <a:gd name="T31" fmla="*/ 25 h 111"/>
                <a:gd name="T32" fmla="*/ 44 w 105"/>
                <a:gd name="T33" fmla="*/ 17 h 111"/>
                <a:gd name="T34" fmla="*/ 52 w 105"/>
                <a:gd name="T35" fmla="*/ 18 h 111"/>
                <a:gd name="T36" fmla="*/ 60 w 105"/>
                <a:gd name="T37" fmla="*/ 22 h 111"/>
                <a:gd name="T38" fmla="*/ 63 w 105"/>
                <a:gd name="T39" fmla="*/ 28 h 111"/>
                <a:gd name="T40" fmla="*/ 60 w 105"/>
                <a:gd name="T41" fmla="*/ 28 h 111"/>
                <a:gd name="T42" fmla="*/ 50 w 105"/>
                <a:gd name="T43" fmla="*/ 29 h 111"/>
                <a:gd name="T44" fmla="*/ 56 w 105"/>
                <a:gd name="T45" fmla="*/ 31 h 111"/>
                <a:gd name="T46" fmla="*/ 46 w 105"/>
                <a:gd name="T47" fmla="*/ 37 h 111"/>
                <a:gd name="T48" fmla="*/ 41 w 105"/>
                <a:gd name="T49" fmla="*/ 51 h 111"/>
                <a:gd name="T50" fmla="*/ 32 w 105"/>
                <a:gd name="T51" fmla="*/ 48 h 111"/>
                <a:gd name="T52" fmla="*/ 32 w 105"/>
                <a:gd name="T53" fmla="*/ 57 h 111"/>
                <a:gd name="T54" fmla="*/ 38 w 105"/>
                <a:gd name="T55" fmla="*/ 61 h 111"/>
                <a:gd name="T56" fmla="*/ 41 w 105"/>
                <a:gd name="T57" fmla="*/ 67 h 111"/>
                <a:gd name="T58" fmla="*/ 35 w 105"/>
                <a:gd name="T59" fmla="*/ 63 h 111"/>
                <a:gd name="T60" fmla="*/ 22 w 105"/>
                <a:gd name="T61" fmla="*/ 58 h 111"/>
                <a:gd name="T62" fmla="*/ 14 w 105"/>
                <a:gd name="T63" fmla="*/ 46 h 111"/>
                <a:gd name="T64" fmla="*/ 9 w 105"/>
                <a:gd name="T65" fmla="*/ 27 h 111"/>
                <a:gd name="T66" fmla="*/ 45 w 105"/>
                <a:gd name="T67" fmla="*/ 110 h 111"/>
                <a:gd name="T68" fmla="*/ 47 w 105"/>
                <a:gd name="T69" fmla="*/ 94 h 111"/>
                <a:gd name="T70" fmla="*/ 39 w 105"/>
                <a:gd name="T71" fmla="*/ 78 h 111"/>
                <a:gd name="T72" fmla="*/ 44 w 105"/>
                <a:gd name="T73" fmla="*/ 71 h 111"/>
                <a:gd name="T74" fmla="*/ 54 w 105"/>
                <a:gd name="T75" fmla="*/ 71 h 111"/>
                <a:gd name="T76" fmla="*/ 64 w 105"/>
                <a:gd name="T77" fmla="*/ 78 h 111"/>
                <a:gd name="T78" fmla="*/ 69 w 105"/>
                <a:gd name="T79" fmla="*/ 81 h 111"/>
                <a:gd name="T80" fmla="*/ 73 w 105"/>
                <a:gd name="T81" fmla="*/ 89 h 111"/>
                <a:gd name="T82" fmla="*/ 62 w 105"/>
                <a:gd name="T83" fmla="*/ 100 h 111"/>
                <a:gd name="T84" fmla="*/ 54 w 105"/>
                <a:gd name="T85" fmla="*/ 106 h 111"/>
                <a:gd name="T86" fmla="*/ 56 w 105"/>
                <a:gd name="T87" fmla="*/ 111 h 111"/>
                <a:gd name="T88" fmla="*/ 105 w 105"/>
                <a:gd name="T89" fmla="*/ 69 h 111"/>
                <a:gd name="T90" fmla="*/ 57 w 105"/>
                <a:gd name="T91" fmla="*/ 31 h 111"/>
                <a:gd name="T92" fmla="*/ 55 w 105"/>
                <a:gd name="T93" fmla="*/ 35 h 111"/>
                <a:gd name="T94" fmla="*/ 79 w 105"/>
                <a:gd name="T95" fmla="*/ 10 h 111"/>
                <a:gd name="T96" fmla="*/ 85 w 105"/>
                <a:gd name="T97" fmla="*/ 1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" h="111">
                  <a:moveTo>
                    <a:pt x="105" y="69"/>
                  </a:moveTo>
                  <a:cubicBezTo>
                    <a:pt x="104" y="67"/>
                    <a:pt x="105" y="64"/>
                    <a:pt x="105" y="64"/>
                  </a:cubicBezTo>
                  <a:cubicBezTo>
                    <a:pt x="105" y="64"/>
                    <a:pt x="102" y="63"/>
                    <a:pt x="102" y="62"/>
                  </a:cubicBezTo>
                  <a:cubicBezTo>
                    <a:pt x="101" y="61"/>
                    <a:pt x="99" y="64"/>
                    <a:pt x="98" y="64"/>
                  </a:cubicBezTo>
                  <a:cubicBezTo>
                    <a:pt x="98" y="64"/>
                    <a:pt x="96" y="65"/>
                    <a:pt x="95" y="64"/>
                  </a:cubicBezTo>
                  <a:cubicBezTo>
                    <a:pt x="94" y="64"/>
                    <a:pt x="89" y="56"/>
                    <a:pt x="89" y="56"/>
                  </a:cubicBezTo>
                  <a:cubicBezTo>
                    <a:pt x="89" y="56"/>
                    <a:pt x="89" y="53"/>
                    <a:pt x="89" y="50"/>
                  </a:cubicBezTo>
                  <a:cubicBezTo>
                    <a:pt x="89" y="48"/>
                    <a:pt x="90" y="46"/>
                    <a:pt x="90" y="46"/>
                  </a:cubicBezTo>
                  <a:cubicBezTo>
                    <a:pt x="90" y="46"/>
                    <a:pt x="93" y="43"/>
                    <a:pt x="93" y="41"/>
                  </a:cubicBezTo>
                  <a:cubicBezTo>
                    <a:pt x="94" y="39"/>
                    <a:pt x="97" y="37"/>
                    <a:pt x="97" y="37"/>
                  </a:cubicBezTo>
                  <a:cubicBezTo>
                    <a:pt x="97" y="37"/>
                    <a:pt x="95" y="36"/>
                    <a:pt x="94" y="35"/>
                  </a:cubicBezTo>
                  <a:cubicBezTo>
                    <a:pt x="92" y="34"/>
                    <a:pt x="93" y="32"/>
                    <a:pt x="93" y="30"/>
                  </a:cubicBezTo>
                  <a:cubicBezTo>
                    <a:pt x="93" y="30"/>
                    <a:pt x="93" y="29"/>
                    <a:pt x="93" y="29"/>
                  </a:cubicBezTo>
                  <a:cubicBezTo>
                    <a:pt x="96" y="31"/>
                    <a:pt x="97" y="30"/>
                    <a:pt x="97" y="30"/>
                  </a:cubicBezTo>
                  <a:cubicBezTo>
                    <a:pt x="97" y="29"/>
                    <a:pt x="95" y="26"/>
                    <a:pt x="95" y="26"/>
                  </a:cubicBezTo>
                  <a:cubicBezTo>
                    <a:pt x="95" y="26"/>
                    <a:pt x="98" y="25"/>
                    <a:pt x="100" y="25"/>
                  </a:cubicBezTo>
                  <a:cubicBezTo>
                    <a:pt x="100" y="25"/>
                    <a:pt x="101" y="25"/>
                    <a:pt x="102" y="24"/>
                  </a:cubicBezTo>
                  <a:cubicBezTo>
                    <a:pt x="97" y="17"/>
                    <a:pt x="90" y="10"/>
                    <a:pt x="8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0" y="6"/>
                    <a:pt x="78" y="7"/>
                    <a:pt x="78" y="7"/>
                  </a:cubicBezTo>
                  <a:cubicBezTo>
                    <a:pt x="78" y="7"/>
                    <a:pt x="77" y="8"/>
                    <a:pt x="76" y="8"/>
                  </a:cubicBezTo>
                  <a:cubicBezTo>
                    <a:pt x="74" y="9"/>
                    <a:pt x="73" y="9"/>
                    <a:pt x="73" y="9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16"/>
                    <a:pt x="72" y="15"/>
                    <a:pt x="71" y="14"/>
                  </a:cubicBezTo>
                  <a:cubicBezTo>
                    <a:pt x="70" y="12"/>
                    <a:pt x="68" y="14"/>
                    <a:pt x="67" y="13"/>
                  </a:cubicBezTo>
                  <a:cubicBezTo>
                    <a:pt x="65" y="12"/>
                    <a:pt x="62" y="9"/>
                    <a:pt x="62" y="9"/>
                  </a:cubicBezTo>
                  <a:cubicBezTo>
                    <a:pt x="62" y="9"/>
                    <a:pt x="63" y="7"/>
                    <a:pt x="63" y="6"/>
                  </a:cubicBezTo>
                  <a:cubicBezTo>
                    <a:pt x="63" y="5"/>
                    <a:pt x="60" y="3"/>
                    <a:pt x="60" y="3"/>
                  </a:cubicBezTo>
                  <a:cubicBezTo>
                    <a:pt x="60" y="1"/>
                    <a:pt x="54" y="0"/>
                    <a:pt x="5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3" y="0"/>
                    <a:pt x="33" y="3"/>
                    <a:pt x="24" y="9"/>
                  </a:cubicBezTo>
                  <a:cubicBezTo>
                    <a:pt x="26" y="9"/>
                    <a:pt x="29" y="9"/>
                    <a:pt x="28" y="10"/>
                  </a:cubicBezTo>
                  <a:cubicBezTo>
                    <a:pt x="25" y="11"/>
                    <a:pt x="23" y="13"/>
                    <a:pt x="21" y="13"/>
                  </a:cubicBezTo>
                  <a:cubicBezTo>
                    <a:pt x="20" y="13"/>
                    <a:pt x="21" y="14"/>
                    <a:pt x="23" y="14"/>
                  </a:cubicBezTo>
                  <a:cubicBezTo>
                    <a:pt x="24" y="14"/>
                    <a:pt x="28" y="12"/>
                    <a:pt x="31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4" y="9"/>
                    <a:pt x="33" y="8"/>
                    <a:pt x="33" y="8"/>
                  </a:cubicBezTo>
                  <a:cubicBezTo>
                    <a:pt x="33" y="8"/>
                    <a:pt x="37" y="6"/>
                    <a:pt x="37" y="6"/>
                  </a:cubicBezTo>
                  <a:cubicBezTo>
                    <a:pt x="37" y="7"/>
                    <a:pt x="35" y="7"/>
                    <a:pt x="36" y="10"/>
                  </a:cubicBezTo>
                  <a:cubicBezTo>
                    <a:pt x="38" y="12"/>
                    <a:pt x="41" y="12"/>
                    <a:pt x="38" y="13"/>
                  </a:cubicBezTo>
                  <a:cubicBezTo>
                    <a:pt x="36" y="14"/>
                    <a:pt x="30" y="18"/>
                    <a:pt x="32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6" y="20"/>
                    <a:pt x="37" y="21"/>
                  </a:cubicBezTo>
                  <a:cubicBezTo>
                    <a:pt x="38" y="22"/>
                    <a:pt x="40" y="22"/>
                    <a:pt x="40" y="22"/>
                  </a:cubicBezTo>
                  <a:cubicBezTo>
                    <a:pt x="40" y="22"/>
                    <a:pt x="38" y="24"/>
                    <a:pt x="41" y="25"/>
                  </a:cubicBezTo>
                  <a:cubicBezTo>
                    <a:pt x="43" y="26"/>
                    <a:pt x="44" y="23"/>
                    <a:pt x="44" y="22"/>
                  </a:cubicBezTo>
                  <a:cubicBezTo>
                    <a:pt x="43" y="22"/>
                    <a:pt x="46" y="22"/>
                    <a:pt x="45" y="20"/>
                  </a:cubicBezTo>
                  <a:cubicBezTo>
                    <a:pt x="45" y="19"/>
                    <a:pt x="44" y="17"/>
                    <a:pt x="44" y="17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8" y="13"/>
                    <a:pt x="49" y="14"/>
                  </a:cubicBezTo>
                  <a:cubicBezTo>
                    <a:pt x="50" y="15"/>
                    <a:pt x="50" y="17"/>
                    <a:pt x="52" y="18"/>
                  </a:cubicBezTo>
                  <a:cubicBezTo>
                    <a:pt x="54" y="18"/>
                    <a:pt x="55" y="17"/>
                    <a:pt x="55" y="17"/>
                  </a:cubicBezTo>
                  <a:cubicBezTo>
                    <a:pt x="55" y="17"/>
                    <a:pt x="57" y="16"/>
                    <a:pt x="58" y="18"/>
                  </a:cubicBezTo>
                  <a:cubicBezTo>
                    <a:pt x="58" y="20"/>
                    <a:pt x="59" y="21"/>
                    <a:pt x="60" y="22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2" y="20"/>
                    <a:pt x="63" y="23"/>
                  </a:cubicBezTo>
                  <a:cubicBezTo>
                    <a:pt x="63" y="27"/>
                    <a:pt x="61" y="28"/>
                    <a:pt x="63" y="28"/>
                  </a:cubicBezTo>
                  <a:cubicBezTo>
                    <a:pt x="65" y="28"/>
                    <a:pt x="65" y="29"/>
                    <a:pt x="65" y="30"/>
                  </a:cubicBezTo>
                  <a:cubicBezTo>
                    <a:pt x="65" y="30"/>
                    <a:pt x="63" y="30"/>
                    <a:pt x="63" y="3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2" y="26"/>
                    <a:pt x="60" y="26"/>
                  </a:cubicBezTo>
                  <a:cubicBezTo>
                    <a:pt x="59" y="26"/>
                    <a:pt x="55" y="26"/>
                    <a:pt x="55" y="26"/>
                  </a:cubicBezTo>
                  <a:cubicBezTo>
                    <a:pt x="55" y="26"/>
                    <a:pt x="50" y="28"/>
                    <a:pt x="50" y="29"/>
                  </a:cubicBezTo>
                  <a:cubicBezTo>
                    <a:pt x="50" y="29"/>
                    <a:pt x="55" y="27"/>
                    <a:pt x="55" y="28"/>
                  </a:cubicBezTo>
                  <a:cubicBezTo>
                    <a:pt x="55" y="29"/>
                    <a:pt x="54" y="29"/>
                    <a:pt x="55" y="29"/>
                  </a:cubicBezTo>
                  <a:cubicBezTo>
                    <a:pt x="56" y="30"/>
                    <a:pt x="56" y="31"/>
                    <a:pt x="56" y="31"/>
                  </a:cubicBezTo>
                  <a:cubicBezTo>
                    <a:pt x="56" y="31"/>
                    <a:pt x="56" y="31"/>
                    <a:pt x="54" y="32"/>
                  </a:cubicBezTo>
                  <a:cubicBezTo>
                    <a:pt x="52" y="32"/>
                    <a:pt x="50" y="34"/>
                    <a:pt x="50" y="35"/>
                  </a:cubicBezTo>
                  <a:cubicBezTo>
                    <a:pt x="50" y="36"/>
                    <a:pt x="46" y="35"/>
                    <a:pt x="46" y="37"/>
                  </a:cubicBezTo>
                  <a:cubicBezTo>
                    <a:pt x="45" y="39"/>
                    <a:pt x="47" y="40"/>
                    <a:pt x="45" y="41"/>
                  </a:cubicBezTo>
                  <a:cubicBezTo>
                    <a:pt x="43" y="42"/>
                    <a:pt x="40" y="45"/>
                    <a:pt x="40" y="47"/>
                  </a:cubicBezTo>
                  <a:cubicBezTo>
                    <a:pt x="41" y="49"/>
                    <a:pt x="41" y="51"/>
                    <a:pt x="41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47"/>
                    <a:pt x="36" y="47"/>
                  </a:cubicBezTo>
                  <a:cubicBezTo>
                    <a:pt x="33" y="47"/>
                    <a:pt x="32" y="48"/>
                    <a:pt x="32" y="48"/>
                  </a:cubicBezTo>
                  <a:cubicBezTo>
                    <a:pt x="32" y="48"/>
                    <a:pt x="27" y="46"/>
                    <a:pt x="27" y="51"/>
                  </a:cubicBezTo>
                  <a:cubicBezTo>
                    <a:pt x="27" y="51"/>
                    <a:pt x="26" y="58"/>
                    <a:pt x="29" y="58"/>
                  </a:cubicBezTo>
                  <a:cubicBezTo>
                    <a:pt x="32" y="58"/>
                    <a:pt x="32" y="57"/>
                    <a:pt x="32" y="57"/>
                  </a:cubicBezTo>
                  <a:cubicBezTo>
                    <a:pt x="32" y="57"/>
                    <a:pt x="33" y="55"/>
                    <a:pt x="34" y="56"/>
                  </a:cubicBezTo>
                  <a:cubicBezTo>
                    <a:pt x="35" y="56"/>
                    <a:pt x="33" y="61"/>
                    <a:pt x="33" y="61"/>
                  </a:cubicBezTo>
                  <a:cubicBezTo>
                    <a:pt x="35" y="61"/>
                    <a:pt x="38" y="61"/>
                    <a:pt x="38" y="61"/>
                  </a:cubicBezTo>
                  <a:cubicBezTo>
                    <a:pt x="38" y="61"/>
                    <a:pt x="38" y="63"/>
                    <a:pt x="38" y="64"/>
                  </a:cubicBezTo>
                  <a:cubicBezTo>
                    <a:pt x="38" y="66"/>
                    <a:pt x="38" y="67"/>
                    <a:pt x="40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39" y="67"/>
                    <a:pt x="38" y="66"/>
                  </a:cubicBezTo>
                  <a:cubicBezTo>
                    <a:pt x="36" y="66"/>
                    <a:pt x="35" y="63"/>
                    <a:pt x="35" y="63"/>
                  </a:cubicBezTo>
                  <a:cubicBezTo>
                    <a:pt x="35" y="63"/>
                    <a:pt x="32" y="63"/>
                    <a:pt x="31" y="62"/>
                  </a:cubicBezTo>
                  <a:cubicBezTo>
                    <a:pt x="30" y="61"/>
                    <a:pt x="31" y="60"/>
                    <a:pt x="29" y="61"/>
                  </a:cubicBezTo>
                  <a:cubicBezTo>
                    <a:pt x="27" y="61"/>
                    <a:pt x="23" y="59"/>
                    <a:pt x="22" y="58"/>
                  </a:cubicBezTo>
                  <a:cubicBezTo>
                    <a:pt x="21" y="58"/>
                    <a:pt x="20" y="55"/>
                    <a:pt x="20" y="55"/>
                  </a:cubicBezTo>
                  <a:cubicBezTo>
                    <a:pt x="20" y="55"/>
                    <a:pt x="17" y="52"/>
                    <a:pt x="16" y="50"/>
                  </a:cubicBezTo>
                  <a:cubicBezTo>
                    <a:pt x="15" y="48"/>
                    <a:pt x="15" y="47"/>
                    <a:pt x="14" y="46"/>
                  </a:cubicBezTo>
                  <a:cubicBezTo>
                    <a:pt x="12" y="46"/>
                    <a:pt x="11" y="45"/>
                    <a:pt x="10" y="42"/>
                  </a:cubicBezTo>
                  <a:cubicBezTo>
                    <a:pt x="10" y="39"/>
                    <a:pt x="12" y="34"/>
                    <a:pt x="11" y="32"/>
                  </a:cubicBezTo>
                  <a:cubicBezTo>
                    <a:pt x="10" y="31"/>
                    <a:pt x="11" y="28"/>
                    <a:pt x="9" y="27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3" y="35"/>
                    <a:pt x="0" y="45"/>
                    <a:pt x="0" y="55"/>
                  </a:cubicBezTo>
                  <a:cubicBezTo>
                    <a:pt x="0" y="82"/>
                    <a:pt x="19" y="105"/>
                    <a:pt x="45" y="110"/>
                  </a:cubicBezTo>
                  <a:cubicBezTo>
                    <a:pt x="45" y="110"/>
                    <a:pt x="45" y="109"/>
                    <a:pt x="45" y="107"/>
                  </a:cubicBezTo>
                  <a:cubicBezTo>
                    <a:pt x="45" y="104"/>
                    <a:pt x="45" y="102"/>
                    <a:pt x="46" y="98"/>
                  </a:cubicBezTo>
                  <a:cubicBezTo>
                    <a:pt x="47" y="95"/>
                    <a:pt x="47" y="94"/>
                    <a:pt x="47" y="94"/>
                  </a:cubicBezTo>
                  <a:cubicBezTo>
                    <a:pt x="47" y="94"/>
                    <a:pt x="43" y="92"/>
                    <a:pt x="42" y="91"/>
                  </a:cubicBezTo>
                  <a:cubicBezTo>
                    <a:pt x="41" y="89"/>
                    <a:pt x="37" y="84"/>
                    <a:pt x="37" y="81"/>
                  </a:cubicBezTo>
                  <a:cubicBezTo>
                    <a:pt x="37" y="79"/>
                    <a:pt x="39" y="78"/>
                    <a:pt x="39" y="78"/>
                  </a:cubicBezTo>
                  <a:cubicBezTo>
                    <a:pt x="39" y="78"/>
                    <a:pt x="40" y="76"/>
                    <a:pt x="40" y="73"/>
                  </a:cubicBezTo>
                  <a:cubicBezTo>
                    <a:pt x="40" y="70"/>
                    <a:pt x="42" y="69"/>
                    <a:pt x="42" y="69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69"/>
                    <a:pt x="49" y="69"/>
                    <a:pt x="52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7" y="73"/>
                    <a:pt x="58" y="74"/>
                  </a:cubicBezTo>
                  <a:cubicBezTo>
                    <a:pt x="60" y="75"/>
                    <a:pt x="63" y="75"/>
                    <a:pt x="63" y="75"/>
                  </a:cubicBezTo>
                  <a:cubicBezTo>
                    <a:pt x="63" y="75"/>
                    <a:pt x="64" y="77"/>
                    <a:pt x="64" y="78"/>
                  </a:cubicBezTo>
                  <a:cubicBezTo>
                    <a:pt x="65" y="78"/>
                    <a:pt x="63" y="79"/>
                    <a:pt x="63" y="80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64" y="79"/>
                    <a:pt x="67" y="80"/>
                    <a:pt x="69" y="81"/>
                  </a:cubicBezTo>
                  <a:cubicBezTo>
                    <a:pt x="70" y="82"/>
                    <a:pt x="74" y="82"/>
                    <a:pt x="74" y="82"/>
                  </a:cubicBezTo>
                  <a:cubicBezTo>
                    <a:pt x="74" y="82"/>
                    <a:pt x="77" y="83"/>
                    <a:pt x="76" y="84"/>
                  </a:cubicBezTo>
                  <a:cubicBezTo>
                    <a:pt x="75" y="86"/>
                    <a:pt x="73" y="89"/>
                    <a:pt x="73" y="89"/>
                  </a:cubicBezTo>
                  <a:cubicBezTo>
                    <a:pt x="73" y="89"/>
                    <a:pt x="72" y="94"/>
                    <a:pt x="70" y="95"/>
                  </a:cubicBezTo>
                  <a:cubicBezTo>
                    <a:pt x="68" y="97"/>
                    <a:pt x="68" y="96"/>
                    <a:pt x="67" y="96"/>
                  </a:cubicBezTo>
                  <a:cubicBezTo>
                    <a:pt x="65" y="97"/>
                    <a:pt x="64" y="98"/>
                    <a:pt x="62" y="100"/>
                  </a:cubicBezTo>
                  <a:cubicBezTo>
                    <a:pt x="61" y="103"/>
                    <a:pt x="60" y="103"/>
                    <a:pt x="58" y="103"/>
                  </a:cubicBezTo>
                  <a:cubicBezTo>
                    <a:pt x="56" y="104"/>
                    <a:pt x="57" y="105"/>
                    <a:pt x="57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3" y="107"/>
                    <a:pt x="51" y="109"/>
                  </a:cubicBezTo>
                  <a:cubicBezTo>
                    <a:pt x="51" y="109"/>
                    <a:pt x="50" y="110"/>
                    <a:pt x="50" y="111"/>
                  </a:cubicBezTo>
                  <a:cubicBezTo>
                    <a:pt x="52" y="111"/>
                    <a:pt x="54" y="111"/>
                    <a:pt x="56" y="111"/>
                  </a:cubicBezTo>
                  <a:cubicBezTo>
                    <a:pt x="75" y="111"/>
                    <a:pt x="93" y="101"/>
                    <a:pt x="102" y="86"/>
                  </a:cubicBezTo>
                  <a:cubicBezTo>
                    <a:pt x="103" y="84"/>
                    <a:pt x="103" y="80"/>
                    <a:pt x="104" y="77"/>
                  </a:cubicBezTo>
                  <a:cubicBezTo>
                    <a:pt x="105" y="74"/>
                    <a:pt x="105" y="71"/>
                    <a:pt x="105" y="69"/>
                  </a:cubicBezTo>
                  <a:close/>
                  <a:moveTo>
                    <a:pt x="55" y="35"/>
                  </a:move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6" y="32"/>
                    <a:pt x="57" y="31"/>
                  </a:cubicBezTo>
                  <a:cubicBezTo>
                    <a:pt x="59" y="31"/>
                    <a:pt x="60" y="30"/>
                    <a:pt x="60" y="30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6" y="33"/>
                    <a:pt x="55" y="35"/>
                  </a:cubicBezTo>
                  <a:close/>
                  <a:moveTo>
                    <a:pt x="82" y="13"/>
                  </a:moveTo>
                  <a:cubicBezTo>
                    <a:pt x="81" y="12"/>
                    <a:pt x="81" y="11"/>
                    <a:pt x="80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1"/>
                    <a:pt x="80" y="11"/>
                    <a:pt x="81" y="11"/>
                  </a:cubicBezTo>
                  <a:cubicBezTo>
                    <a:pt x="83" y="11"/>
                    <a:pt x="85" y="11"/>
                    <a:pt x="85" y="12"/>
                  </a:cubicBezTo>
                  <a:cubicBezTo>
                    <a:pt x="86" y="13"/>
                    <a:pt x="84" y="13"/>
                    <a:pt x="8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446918" y="2121036"/>
            <a:ext cx="282237" cy="242480"/>
            <a:chOff x="3461829" y="2023257"/>
            <a:chExt cx="282237" cy="242405"/>
          </a:xfrm>
          <a:solidFill>
            <a:schemeClr val="bg1"/>
          </a:solidFill>
        </p:grpSpPr>
        <p:sp>
          <p:nvSpPr>
            <p:cNvPr id="68" name="Freeform 38"/>
            <p:cNvSpPr/>
            <p:nvPr/>
          </p:nvSpPr>
          <p:spPr bwMode="auto">
            <a:xfrm>
              <a:off x="3461829" y="2023257"/>
              <a:ext cx="282237" cy="242405"/>
            </a:xfrm>
            <a:custGeom>
              <a:avLst/>
              <a:gdLst>
                <a:gd name="T0" fmla="*/ 4 w 105"/>
                <a:gd name="T1" fmla="*/ 0 h 90"/>
                <a:gd name="T2" fmla="*/ 0 w 105"/>
                <a:gd name="T3" fmla="*/ 4 h 90"/>
                <a:gd name="T4" fmla="*/ 0 w 105"/>
                <a:gd name="T5" fmla="*/ 82 h 90"/>
                <a:gd name="T6" fmla="*/ 9 w 105"/>
                <a:gd name="T7" fmla="*/ 90 h 90"/>
                <a:gd name="T8" fmla="*/ 101 w 105"/>
                <a:gd name="T9" fmla="*/ 90 h 90"/>
                <a:gd name="T10" fmla="*/ 105 w 105"/>
                <a:gd name="T11" fmla="*/ 86 h 90"/>
                <a:gd name="T12" fmla="*/ 101 w 105"/>
                <a:gd name="T13" fmla="*/ 82 h 90"/>
                <a:gd name="T14" fmla="*/ 9 w 105"/>
                <a:gd name="T15" fmla="*/ 82 h 90"/>
                <a:gd name="T16" fmla="*/ 9 w 105"/>
                <a:gd name="T17" fmla="*/ 4 h 90"/>
                <a:gd name="T18" fmla="*/ 4 w 10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90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4" y="90"/>
                    <a:pt x="9" y="90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103" y="90"/>
                    <a:pt x="105" y="89"/>
                    <a:pt x="105" y="86"/>
                  </a:cubicBezTo>
                  <a:cubicBezTo>
                    <a:pt x="105" y="84"/>
                    <a:pt x="103" y="82"/>
                    <a:pt x="101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9" name="Freeform 39"/>
            <p:cNvSpPr/>
            <p:nvPr/>
          </p:nvSpPr>
          <p:spPr bwMode="auto">
            <a:xfrm>
              <a:off x="3501661" y="2034637"/>
              <a:ext cx="234439" cy="190055"/>
            </a:xfrm>
            <a:custGeom>
              <a:avLst/>
              <a:gdLst>
                <a:gd name="T0" fmla="*/ 83 w 87"/>
                <a:gd name="T1" fmla="*/ 0 h 71"/>
                <a:gd name="T2" fmla="*/ 82 w 87"/>
                <a:gd name="T3" fmla="*/ 0 h 71"/>
                <a:gd name="T4" fmla="*/ 56 w 87"/>
                <a:gd name="T5" fmla="*/ 4 h 71"/>
                <a:gd name="T6" fmla="*/ 53 w 87"/>
                <a:gd name="T7" fmla="*/ 8 h 71"/>
                <a:gd name="T8" fmla="*/ 57 w 87"/>
                <a:gd name="T9" fmla="*/ 11 h 71"/>
                <a:gd name="T10" fmla="*/ 58 w 87"/>
                <a:gd name="T11" fmla="*/ 11 h 71"/>
                <a:gd name="T12" fmla="*/ 69 w 87"/>
                <a:gd name="T13" fmla="*/ 9 h 71"/>
                <a:gd name="T14" fmla="*/ 49 w 87"/>
                <a:gd name="T15" fmla="*/ 38 h 71"/>
                <a:gd name="T16" fmla="*/ 34 w 87"/>
                <a:gd name="T17" fmla="*/ 27 h 71"/>
                <a:gd name="T18" fmla="*/ 31 w 87"/>
                <a:gd name="T19" fmla="*/ 26 h 71"/>
                <a:gd name="T20" fmla="*/ 30 w 87"/>
                <a:gd name="T21" fmla="*/ 26 h 71"/>
                <a:gd name="T22" fmla="*/ 27 w 87"/>
                <a:gd name="T23" fmla="*/ 28 h 71"/>
                <a:gd name="T24" fmla="*/ 2 w 87"/>
                <a:gd name="T25" fmla="*/ 63 h 71"/>
                <a:gd name="T26" fmla="*/ 3 w 87"/>
                <a:gd name="T27" fmla="*/ 70 h 71"/>
                <a:gd name="T28" fmla="*/ 6 w 87"/>
                <a:gd name="T29" fmla="*/ 71 h 71"/>
                <a:gd name="T30" fmla="*/ 11 w 87"/>
                <a:gd name="T31" fmla="*/ 69 h 71"/>
                <a:gd name="T32" fmla="*/ 32 w 87"/>
                <a:gd name="T33" fmla="*/ 39 h 71"/>
                <a:gd name="T34" fmla="*/ 47 w 87"/>
                <a:gd name="T35" fmla="*/ 49 h 71"/>
                <a:gd name="T36" fmla="*/ 50 w 87"/>
                <a:gd name="T37" fmla="*/ 50 h 71"/>
                <a:gd name="T38" fmla="*/ 51 w 87"/>
                <a:gd name="T39" fmla="*/ 50 h 71"/>
                <a:gd name="T40" fmla="*/ 54 w 87"/>
                <a:gd name="T41" fmla="*/ 48 h 71"/>
                <a:gd name="T42" fmla="*/ 77 w 87"/>
                <a:gd name="T43" fmla="*/ 16 h 71"/>
                <a:gd name="T44" fmla="*/ 75 w 87"/>
                <a:gd name="T45" fmla="*/ 29 h 71"/>
                <a:gd name="T46" fmla="*/ 78 w 87"/>
                <a:gd name="T47" fmla="*/ 33 h 71"/>
                <a:gd name="T48" fmla="*/ 79 w 87"/>
                <a:gd name="T49" fmla="*/ 33 h 71"/>
                <a:gd name="T50" fmla="*/ 82 w 87"/>
                <a:gd name="T51" fmla="*/ 30 h 71"/>
                <a:gd name="T52" fmla="*/ 87 w 87"/>
                <a:gd name="T53" fmla="*/ 4 h 71"/>
                <a:gd name="T54" fmla="*/ 85 w 87"/>
                <a:gd name="T55" fmla="*/ 1 h 71"/>
                <a:gd name="T56" fmla="*/ 83 w 87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71">
                  <a:moveTo>
                    <a:pt x="83" y="0"/>
                  </a:moveTo>
                  <a:cubicBezTo>
                    <a:pt x="83" y="0"/>
                    <a:pt x="82" y="0"/>
                    <a:pt x="82" y="0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4" y="4"/>
                    <a:pt x="53" y="6"/>
                    <a:pt x="53" y="8"/>
                  </a:cubicBezTo>
                  <a:cubicBezTo>
                    <a:pt x="54" y="10"/>
                    <a:pt x="55" y="11"/>
                    <a:pt x="57" y="11"/>
                  </a:cubicBezTo>
                  <a:cubicBezTo>
                    <a:pt x="57" y="11"/>
                    <a:pt x="57" y="11"/>
                    <a:pt x="58" y="11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6"/>
                    <a:pt x="32" y="26"/>
                    <a:pt x="31" y="26"/>
                  </a:cubicBezTo>
                  <a:cubicBezTo>
                    <a:pt x="31" y="26"/>
                    <a:pt x="30" y="26"/>
                    <a:pt x="30" y="26"/>
                  </a:cubicBezTo>
                  <a:cubicBezTo>
                    <a:pt x="29" y="26"/>
                    <a:pt x="28" y="27"/>
                    <a:pt x="27" y="28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5"/>
                    <a:pt x="1" y="69"/>
                    <a:pt x="3" y="70"/>
                  </a:cubicBezTo>
                  <a:cubicBezTo>
                    <a:pt x="4" y="71"/>
                    <a:pt x="5" y="71"/>
                    <a:pt x="6" y="71"/>
                  </a:cubicBezTo>
                  <a:cubicBezTo>
                    <a:pt x="8" y="71"/>
                    <a:pt x="10" y="70"/>
                    <a:pt x="11" y="6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9" y="50"/>
                    <a:pt x="50" y="50"/>
                  </a:cubicBezTo>
                  <a:cubicBezTo>
                    <a:pt x="50" y="50"/>
                    <a:pt x="51" y="50"/>
                    <a:pt x="51" y="50"/>
                  </a:cubicBezTo>
                  <a:cubicBezTo>
                    <a:pt x="52" y="50"/>
                    <a:pt x="54" y="49"/>
                    <a:pt x="54" y="4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31"/>
                    <a:pt x="76" y="33"/>
                    <a:pt x="78" y="33"/>
                  </a:cubicBezTo>
                  <a:cubicBezTo>
                    <a:pt x="78" y="33"/>
                    <a:pt x="79" y="33"/>
                    <a:pt x="79" y="33"/>
                  </a:cubicBezTo>
                  <a:cubicBezTo>
                    <a:pt x="81" y="33"/>
                    <a:pt x="82" y="32"/>
                    <a:pt x="82" y="30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3"/>
                    <a:pt x="86" y="2"/>
                    <a:pt x="85" y="1"/>
                  </a:cubicBezTo>
                  <a:cubicBezTo>
                    <a:pt x="85" y="0"/>
                    <a:pt x="84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94670" y="1666813"/>
            <a:ext cx="242406" cy="298262"/>
            <a:chOff x="5009582" y="1569174"/>
            <a:chExt cx="242406" cy="298170"/>
          </a:xfrm>
          <a:solidFill>
            <a:schemeClr val="bg1"/>
          </a:solidFill>
        </p:grpSpPr>
        <p:sp>
          <p:nvSpPr>
            <p:cNvPr id="71" name="Oval 40"/>
            <p:cNvSpPr>
              <a:spLocks noChangeArrowheads="1"/>
            </p:cNvSpPr>
            <p:nvPr/>
          </p:nvSpPr>
          <p:spPr bwMode="auto">
            <a:xfrm>
              <a:off x="5068761" y="1569174"/>
              <a:ext cx="126324" cy="126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2" name="Freeform 41"/>
            <p:cNvSpPr/>
            <p:nvPr/>
          </p:nvSpPr>
          <p:spPr bwMode="auto">
            <a:xfrm>
              <a:off x="5009582" y="1714845"/>
              <a:ext cx="242406" cy="152499"/>
            </a:xfrm>
            <a:custGeom>
              <a:avLst/>
              <a:gdLst>
                <a:gd name="T0" fmla="*/ 61 w 90"/>
                <a:gd name="T1" fmla="*/ 0 h 57"/>
                <a:gd name="T2" fmla="*/ 50 w 90"/>
                <a:gd name="T3" fmla="*/ 0 h 57"/>
                <a:gd name="T4" fmla="*/ 55 w 90"/>
                <a:gd name="T5" fmla="*/ 39 h 57"/>
                <a:gd name="T6" fmla="*/ 45 w 90"/>
                <a:gd name="T7" fmla="*/ 48 h 57"/>
                <a:gd name="T8" fmla="*/ 35 w 90"/>
                <a:gd name="T9" fmla="*/ 39 h 57"/>
                <a:gd name="T10" fmla="*/ 40 w 90"/>
                <a:gd name="T11" fmla="*/ 0 h 57"/>
                <a:gd name="T12" fmla="*/ 29 w 90"/>
                <a:gd name="T13" fmla="*/ 0 h 57"/>
                <a:gd name="T14" fmla="*/ 0 w 90"/>
                <a:gd name="T15" fmla="*/ 29 h 57"/>
                <a:gd name="T16" fmla="*/ 0 w 90"/>
                <a:gd name="T17" fmla="*/ 47 h 57"/>
                <a:gd name="T18" fmla="*/ 45 w 90"/>
                <a:gd name="T19" fmla="*/ 57 h 57"/>
                <a:gd name="T20" fmla="*/ 90 w 90"/>
                <a:gd name="T21" fmla="*/ 48 h 57"/>
                <a:gd name="T22" fmla="*/ 90 w 90"/>
                <a:gd name="T23" fmla="*/ 29 h 57"/>
                <a:gd name="T24" fmla="*/ 61 w 90"/>
                <a:gd name="T2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6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3" y="55"/>
                    <a:pt x="34" y="57"/>
                    <a:pt x="45" y="57"/>
                  </a:cubicBezTo>
                  <a:cubicBezTo>
                    <a:pt x="57" y="57"/>
                    <a:pt x="77" y="55"/>
                    <a:pt x="90" y="48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13"/>
                    <a:pt x="77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3772722" y="2681772"/>
            <a:ext cx="2984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FFFFFF"/>
                </a:solidFill>
                <a:latin typeface="+mn-ea"/>
              </a:rPr>
              <a:t>01</a:t>
            </a:r>
            <a:endParaRPr lang="zh-CN" altLang="zh-CN" sz="1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028371" y="2681772"/>
            <a:ext cx="3113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FFFFFF"/>
                </a:solidFill>
                <a:latin typeface="+mn-ea"/>
              </a:rPr>
              <a:t>03</a:t>
            </a:r>
            <a:endParaRPr lang="zh-CN" altLang="zh-CN" sz="1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5" name="矩形 74"/>
          <p:cNvSpPr/>
          <p:nvPr/>
        </p:nvSpPr>
        <p:spPr>
          <a:xfrm rot="16200000">
            <a:off x="4400635" y="2049789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FFFFFF"/>
                </a:solidFill>
                <a:latin typeface="+mn-ea"/>
              </a:rPr>
              <a:t>02</a:t>
            </a:r>
            <a:endParaRPr lang="zh-CN" altLang="zh-CN" sz="1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6" name="矩形 75"/>
          <p:cNvSpPr/>
          <p:nvPr/>
        </p:nvSpPr>
        <p:spPr>
          <a:xfrm rot="5400000">
            <a:off x="4402238" y="3312242"/>
            <a:ext cx="3097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FFFFFF"/>
                </a:solidFill>
                <a:latin typeface="+mn-ea"/>
              </a:rPr>
              <a:t>04</a:t>
            </a:r>
            <a:endParaRPr lang="zh-CN" altLang="zh-CN" sz="1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7" name="Rectangle 66"/>
          <p:cNvSpPr>
            <a:spLocks noChangeArrowheads="1"/>
          </p:cNvSpPr>
          <p:nvPr/>
        </p:nvSpPr>
        <p:spPr bwMode="auto">
          <a:xfrm>
            <a:off x="5649908" y="1724866"/>
            <a:ext cx="2031136" cy="96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swoole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是我一直想学的，刚进来的时候要用到这个，所以看了很多遍文档，也几乎进入实战阶段，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由于特殊情况，就没继续看下去。不过我估计到后续，项目会需要即时通讯，网络通信什么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的，会有用。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637210" y="1374759"/>
            <a:ext cx="1052375" cy="2463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FFFFFF"/>
                </a:solidFill>
                <a:latin typeface="+mn-ea"/>
              </a:rPr>
              <a:t>swoole</a:t>
            </a:r>
            <a:endParaRPr lang="en-US" altLang="zh-CN" sz="135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9" name="Rectangle 66"/>
          <p:cNvSpPr>
            <a:spLocks noChangeArrowheads="1"/>
          </p:cNvSpPr>
          <p:nvPr/>
        </p:nvSpPr>
        <p:spPr bwMode="auto">
          <a:xfrm>
            <a:off x="6285280" y="3341916"/>
            <a:ext cx="2031136" cy="96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zh-CN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虚拟机会了，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docker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也只会敲命令，用别人写过的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dockerfile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套用，实际会的不多。前几天粗略了解了它的原理，后面有空的话，没准会尝试写出自己的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docker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项目结构。要是有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k8s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，还能学更快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一点。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6285282" y="2942914"/>
            <a:ext cx="1052375" cy="2463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FFFFFF"/>
                </a:solidFill>
                <a:latin typeface="+mn-ea"/>
              </a:rPr>
              <a:t>Docker</a:t>
            </a:r>
            <a:endParaRPr lang="en-US" altLang="zh-CN" sz="135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1" name="Rectangle 66"/>
          <p:cNvSpPr>
            <a:spLocks noChangeArrowheads="1"/>
          </p:cNvSpPr>
          <p:nvPr/>
        </p:nvSpPr>
        <p:spPr bwMode="auto">
          <a:xfrm>
            <a:off x="1331640" y="3813824"/>
            <a:ext cx="2028676" cy="96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</a:pPr>
            <a:r>
              <a:rPr lang="zh-CN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土拨鼠语言我之前也学过一个月，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go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语言的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优点是实现快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+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占用资源低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+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任意环境都可以跑，适合造轮子，写工具，学这个纯属爱好，因为我喜欢编游戏，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go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适合游戏引擎，这些我都是看知乎刷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的。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2252834" y="3463636"/>
            <a:ext cx="1052375" cy="2463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solidFill>
                  <a:srgbClr val="FFFFFF"/>
                </a:solidFill>
                <a:latin typeface="+mn-ea"/>
              </a:rPr>
              <a:t>土拨鼠</a:t>
            </a:r>
            <a:endParaRPr lang="zh-CN" altLang="en-US" sz="135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3" name="Rectangle 66"/>
          <p:cNvSpPr>
            <a:spLocks noChangeArrowheads="1"/>
          </p:cNvSpPr>
          <p:nvPr/>
        </p:nvSpPr>
        <p:spPr bwMode="auto">
          <a:xfrm>
            <a:off x="827585" y="2172077"/>
            <a:ext cx="2028676" cy="80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PHP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有很多扩展，有很多有用的扩展我还没有学到过，既然用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PHP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语言，使用扩展实现某个特定功能，我想效率会更好一点，例如导出导入的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xlswriter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，通信的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sockets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Calibri" panose="020F0502020204030204" pitchFamily="34" charset="0"/>
              </a:rPr>
              <a:t>等。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748778" y="1821890"/>
            <a:ext cx="1052375" cy="2463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solidFill>
                  <a:srgbClr val="FFFFFF"/>
                </a:solidFill>
                <a:latin typeface="+mn-ea"/>
              </a:rPr>
              <a:t>PHP</a:t>
            </a:r>
            <a:r>
              <a:rPr lang="zh-CN" altLang="en-US" sz="1350" dirty="0">
                <a:solidFill>
                  <a:srgbClr val="FFFFFF"/>
                </a:solidFill>
                <a:latin typeface="+mn-ea"/>
              </a:rPr>
              <a:t>扩展</a:t>
            </a:r>
            <a:endParaRPr lang="zh-CN" altLang="en-US" sz="135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27584" y="267494"/>
            <a:ext cx="30243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四、下一步工作计划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76393" y="300155"/>
            <a:ext cx="8391215" cy="365564"/>
            <a:chOff x="376393" y="300155"/>
            <a:chExt cx="8391215" cy="365564"/>
          </a:xfrm>
        </p:grpSpPr>
        <p:sp>
          <p:nvSpPr>
            <p:cNvPr id="45" name="MH_Others_2"/>
            <p:cNvSpPr/>
            <p:nvPr userDrawn="1">
              <p:custDataLst>
                <p:tags r:id="rId1"/>
              </p:custDataLst>
            </p:nvPr>
          </p:nvSpPr>
          <p:spPr>
            <a:xfrm>
              <a:off x="425858" y="300155"/>
              <a:ext cx="278966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46" name="直接连接符 45"/>
            <p:cNvCxnSpPr/>
            <p:nvPr userDrawn="1"/>
          </p:nvCxnSpPr>
          <p:spPr>
            <a:xfrm>
              <a:off x="825302" y="665719"/>
              <a:ext cx="794230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MH_Others_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376393" y="300155"/>
              <a:ext cx="34289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55" presetClass="entr" presetSubtype="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9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3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4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60000">
                                      <p:stCondLst>
                                        <p:cond delay="39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1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2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55" presetClass="entr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4" fill="hold" grpId="0" nodeType="withEffect" p14:presetBounceEnd="60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4" fill="hold" grpId="0" nodeType="withEffect" p14:presetBounceEnd="60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5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grpId="1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8" fill="hold" grpId="0" nodeType="withEffect" p14:presetBounceEnd="60000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2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3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55" presetClass="entr" presetSubtype="0" fill="hold" grpId="0" nodeType="withEffect">
                                      <p:stCondLst>
                                        <p:cond delay="56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54" grpId="0" animBg="1"/>
          <p:bldP spid="54" grpId="1" animBg="1"/>
          <p:bldP spid="55" grpId="0" animBg="1"/>
          <p:bldP spid="56" grpId="0" animBg="1"/>
          <p:bldP spid="56" grpId="1" animBg="1"/>
          <p:bldP spid="57" grpId="0" animBg="1"/>
          <p:bldP spid="58" grpId="0" animBg="1"/>
          <p:bldP spid="58" grpId="1" animBg="1"/>
          <p:bldP spid="59" grpId="0" animBg="1"/>
          <p:bldP spid="60" grpId="0" animBg="1"/>
          <p:bldP spid="60" grpId="1" animBg="1"/>
          <p:bldP spid="73" grpId="0"/>
          <p:bldP spid="74" grpId="0"/>
          <p:bldP spid="75" grpId="0"/>
          <p:bldP spid="76" grpId="0"/>
          <p:bldP spid="77" grpId="0"/>
          <p:bldP spid="78" grpId="0" animBg="1"/>
          <p:bldP spid="79" grpId="0"/>
          <p:bldP spid="80" grpId="0" bldLvl="0" animBg="1"/>
          <p:bldP spid="81" grpId="0"/>
          <p:bldP spid="82" grpId="0" animBg="1"/>
          <p:bldP spid="83" grpId="0"/>
          <p:bldP spid="8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55" presetClass="entr" presetSubtype="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55" presetClass="entr" presetSubtype="0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4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4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grpId="1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8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55" presetClass="entr" presetSubtype="0" fill="hold" grpId="0" nodeType="withEffect">
                                      <p:stCondLst>
                                        <p:cond delay="56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54" grpId="0" animBg="1"/>
          <p:bldP spid="54" grpId="1" animBg="1"/>
          <p:bldP spid="55" grpId="0" animBg="1"/>
          <p:bldP spid="56" grpId="0" animBg="1"/>
          <p:bldP spid="56" grpId="1" animBg="1"/>
          <p:bldP spid="57" grpId="0" animBg="1"/>
          <p:bldP spid="58" grpId="0" animBg="1"/>
          <p:bldP spid="58" grpId="1" animBg="1"/>
          <p:bldP spid="59" grpId="0" animBg="1"/>
          <p:bldP spid="60" grpId="0" animBg="1"/>
          <p:bldP spid="60" grpId="1" animBg="1"/>
          <p:bldP spid="73" grpId="0"/>
          <p:bldP spid="74" grpId="0"/>
          <p:bldP spid="75" grpId="0"/>
          <p:bldP spid="76" grpId="0"/>
          <p:bldP spid="77" grpId="0"/>
          <p:bldP spid="78" grpId="0" animBg="1"/>
          <p:bldP spid="79" grpId="0"/>
          <p:bldP spid="80" grpId="0" bldLvl="0" animBg="1"/>
          <p:bldP spid="81" grpId="0"/>
          <p:bldP spid="82" grpId="0" animBg="1"/>
          <p:bldP spid="83" grpId="0"/>
          <p:bldP spid="84" grpId="0" bldLvl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8"/>
          <a:stretch>
            <a:fillRect/>
          </a:stretch>
        </p:blipFill>
        <p:spPr>
          <a:xfrm>
            <a:off x="496389" y="205740"/>
            <a:ext cx="8647611" cy="49377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3568" y="1419622"/>
            <a:ext cx="5832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演讲完毕感谢聆听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3568" y="1026483"/>
            <a:ext cx="3154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latin typeface="+mn-ea"/>
                <a:sym typeface="+mn-ea"/>
              </a:rPr>
              <a:t>广州创颖峻网络科技有限公司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3568" y="2456389"/>
            <a:ext cx="4752528" cy="18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50" dirty="0">
                <a:solidFill>
                  <a:schemeClr val="bg1"/>
                </a:solidFill>
                <a:latin typeface="Adobe Myungjo Std M" panose="02020600000000000000" pitchFamily="18" charset="-128"/>
                <a:ea typeface="方正明尚简体" panose="02000000000000000000" pitchFamily="2" charset="-122"/>
                <a:sym typeface="+mn-ea"/>
              </a:rPr>
              <a:t>I love you, you love me, good for the country, good for the army, good for the people, good for science and technology!</a:t>
            </a:r>
            <a:endParaRPr lang="zh-CN" altLang="en-US" sz="450" dirty="0">
              <a:solidFill>
                <a:schemeClr val="bg1"/>
              </a:solidFill>
              <a:latin typeface="Adobe Myungjo Std M" panose="02020600000000000000" pitchFamily="18" charset="-128"/>
              <a:ea typeface="方正明尚简体" panose="02000000000000000000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55650" y="2931795"/>
            <a:ext cx="3322955" cy="274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部门：研发部门</a:t>
            </a:r>
            <a:r>
              <a:rPr lang="en-US" altLang="zh-CN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-</a:t>
            </a:r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产品中心</a:t>
            </a:r>
            <a:r>
              <a:rPr lang="en-US" altLang="zh-CN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-MRO&amp;PA</a:t>
            </a:r>
            <a:r>
              <a:rPr lang="zh-CN" altLang="en-US" sz="1050" b="1" dirty="0" smtClean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产品运营开发</a:t>
            </a:r>
            <a:endParaRPr lang="zh-CN" altLang="en-US" sz="1050" b="1" dirty="0" smtClean="0">
              <a:ln w="6350">
                <a:noFill/>
              </a:ln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55650" y="3435985"/>
            <a:ext cx="3322955" cy="274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姓名：周安</a:t>
            </a:r>
            <a:r>
              <a:rPr lang="zh-CN" altLang="en-US" sz="1050" b="1" dirty="0">
                <a:ln w="6350">
                  <a:noFill/>
                </a:ln>
                <a:solidFill>
                  <a:schemeClr val="accent1"/>
                </a:solidFill>
                <a:latin typeface="+mn-ea"/>
                <a:cs typeface="+mn-ea"/>
              </a:rPr>
              <a:t>港</a:t>
            </a:r>
            <a:endParaRPr lang="zh-CN" altLang="en-US" sz="1050" b="1" dirty="0">
              <a:ln w="6350">
                <a:noFill/>
              </a:ln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0"/>
          <p:cNvSpPr/>
          <p:nvPr/>
        </p:nvSpPr>
        <p:spPr bwMode="auto">
          <a:xfrm flipH="1">
            <a:off x="252" y="284"/>
            <a:ext cx="3196837" cy="5142935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  <p:grpSp>
        <p:nvGrpSpPr>
          <p:cNvPr id="2" name="组合 1"/>
          <p:cNvGrpSpPr/>
          <p:nvPr/>
        </p:nvGrpSpPr>
        <p:grpSpPr>
          <a:xfrm>
            <a:off x="770265" y="2147214"/>
            <a:ext cx="1656810" cy="849074"/>
            <a:chOff x="770265" y="2048883"/>
            <a:chExt cx="1656810" cy="849074"/>
          </a:xfrm>
        </p:grpSpPr>
        <p:sp>
          <p:nvSpPr>
            <p:cNvPr id="19" name="MH_Others_1"/>
            <p:cNvSpPr txBox="1"/>
            <p:nvPr>
              <p:custDataLst>
                <p:tags r:id="rId1"/>
              </p:custDataLst>
            </p:nvPr>
          </p:nvSpPr>
          <p:spPr>
            <a:xfrm>
              <a:off x="930944" y="2048883"/>
              <a:ext cx="1335452" cy="59093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zh-CN" altLang="en-US" sz="3840" dirty="0">
                  <a:solidFill>
                    <a:schemeClr val="bg1"/>
                  </a:solidFill>
                  <a:latin typeface="造字工房版黑（非商用）常规体" pitchFamily="50" charset="-122"/>
                  <a:ea typeface="造字工房版黑（非商用）常规体" pitchFamily="50" charset="-122"/>
                  <a:sym typeface="Arial" panose="020B0604020202020204" pitchFamily="34" charset="0"/>
                </a:rPr>
                <a:t>目 录</a:t>
              </a:r>
              <a:endParaRPr lang="zh-CN" altLang="en-US" sz="3840" dirty="0">
                <a:solidFill>
                  <a:schemeClr val="bg1"/>
                </a:solidFill>
                <a:latin typeface="造字工房版黑（非商用）常规体" pitchFamily="50" charset="-122"/>
                <a:ea typeface="造字工房版黑（非商用）常规体" pitchFamily="50" charset="-122"/>
                <a:sym typeface="Arial" panose="020B0604020202020204" pitchFamily="34" charset="0"/>
              </a:endParaRPr>
            </a:p>
          </p:txBody>
        </p:sp>
        <p:sp>
          <p:nvSpPr>
            <p:cNvPr id="20" name="MH_Others_2"/>
            <p:cNvSpPr txBox="1"/>
            <p:nvPr>
              <p:custDataLst>
                <p:tags r:id="rId2"/>
              </p:custDataLst>
            </p:nvPr>
          </p:nvSpPr>
          <p:spPr>
            <a:xfrm>
              <a:off x="770265" y="2547733"/>
              <a:ext cx="1656810" cy="350224"/>
            </a:xfrm>
            <a:prstGeom prst="rect">
              <a:avLst/>
            </a:prstGeom>
            <a:noFill/>
          </p:spPr>
          <p:txBody>
            <a:bodyPr vert="horz" wrap="square" lIns="0" tIns="0" rIns="0" bIns="0">
              <a:spAutoFit/>
            </a:bodyPr>
            <a:lstStyle/>
            <a:p>
              <a:pPr algn="dist">
                <a:defRPr/>
              </a:pPr>
              <a:r>
                <a:rPr lang="en-US" altLang="zh-CN" sz="2275" b="1" dirty="0">
                  <a:solidFill>
                    <a:schemeClr val="bg1"/>
                  </a:solidFill>
                  <a:latin typeface="773-CAI978" panose="020B0402020204020303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275" b="1" dirty="0">
                <a:solidFill>
                  <a:schemeClr val="bg1"/>
                </a:solidFill>
                <a:latin typeface="773-CAI978" panose="020B0402020204020303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流程图: 离页连接符 20"/>
          <p:cNvSpPr/>
          <p:nvPr/>
        </p:nvSpPr>
        <p:spPr>
          <a:xfrm>
            <a:off x="4499992" y="948519"/>
            <a:ext cx="577112" cy="540117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773-CAI978" panose="020B0402020204020303" pitchFamily="34" charset="0"/>
                <a:ea typeface="方正明尚简体" panose="02000000000000000000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773-CAI978" panose="020B0402020204020303" pitchFamily="34" charset="0"/>
              <a:ea typeface="方正明尚简体" panose="02000000000000000000" pitchFamily="2" charset="-122"/>
            </a:endParaRPr>
          </a:p>
        </p:txBody>
      </p:sp>
      <p:sp>
        <p:nvSpPr>
          <p:cNvPr id="22" name="流程图: 离页连接符 21"/>
          <p:cNvSpPr/>
          <p:nvPr/>
        </p:nvSpPr>
        <p:spPr>
          <a:xfrm>
            <a:off x="4499992" y="1851269"/>
            <a:ext cx="577112" cy="540117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773-CAI978" panose="020B0402020204020303" pitchFamily="34" charset="0"/>
                <a:ea typeface="方正明尚简体" panose="02000000000000000000" pitchFamily="2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773-CAI978" panose="020B0402020204020303" pitchFamily="34" charset="0"/>
              <a:ea typeface="方正明尚简体" panose="02000000000000000000" pitchFamily="2" charset="-122"/>
            </a:endParaRPr>
          </a:p>
        </p:txBody>
      </p:sp>
      <p:sp>
        <p:nvSpPr>
          <p:cNvPr id="26" name="流程图: 离页连接符 25"/>
          <p:cNvSpPr/>
          <p:nvPr/>
        </p:nvSpPr>
        <p:spPr>
          <a:xfrm>
            <a:off x="4499992" y="2754019"/>
            <a:ext cx="577112" cy="540117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773-CAI978" panose="020B0402020204020303" pitchFamily="34" charset="0"/>
                <a:ea typeface="方正明尚简体" panose="02000000000000000000" pitchFamily="2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773-CAI978" panose="020B0402020204020303" pitchFamily="34" charset="0"/>
              <a:ea typeface="方正明尚简体" panose="02000000000000000000" pitchFamily="2" charset="-122"/>
            </a:endParaRPr>
          </a:p>
        </p:txBody>
      </p:sp>
      <p:sp>
        <p:nvSpPr>
          <p:cNvPr id="27" name="流程图: 离页连接符 26"/>
          <p:cNvSpPr/>
          <p:nvPr/>
        </p:nvSpPr>
        <p:spPr>
          <a:xfrm>
            <a:off x="4499992" y="3656769"/>
            <a:ext cx="577112" cy="540117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773-CAI978" panose="020B0402020204020303" pitchFamily="34" charset="0"/>
                <a:ea typeface="方正明尚简体" panose="02000000000000000000" pitchFamily="2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773-CAI978" panose="020B0402020204020303" pitchFamily="34" charset="0"/>
              <a:ea typeface="方正明尚简体" panose="02000000000000000000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181879" y="1383859"/>
            <a:ext cx="3171825" cy="0"/>
          </a:xfrm>
          <a:prstGeom prst="line">
            <a:avLst/>
          </a:prstGeom>
          <a:ln w="12700"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181879" y="2286609"/>
            <a:ext cx="3171825" cy="0"/>
          </a:xfrm>
          <a:prstGeom prst="line">
            <a:avLst/>
          </a:prstGeom>
          <a:ln w="12700"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181879" y="4092109"/>
            <a:ext cx="3171825" cy="0"/>
          </a:xfrm>
          <a:prstGeom prst="line">
            <a:avLst/>
          </a:prstGeom>
          <a:ln w="12700"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81879" y="3189359"/>
            <a:ext cx="3171825" cy="0"/>
          </a:xfrm>
          <a:prstGeom prst="line">
            <a:avLst/>
          </a:prstGeom>
          <a:ln w="12700"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397903" y="946614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225" dirty="0">
                <a:solidFill>
                  <a:schemeClr val="accent1"/>
                </a:solidFill>
                <a:latin typeface="+mn-ea"/>
              </a:rPr>
              <a:t>工作回顾</a:t>
            </a:r>
            <a:endParaRPr lang="zh-CN" altLang="en-US" sz="2400" b="1" spc="225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397903" y="1852610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225" dirty="0">
                <a:solidFill>
                  <a:schemeClr val="accent1"/>
                </a:solidFill>
                <a:latin typeface="+mn-ea"/>
              </a:rPr>
              <a:t>自我评价</a:t>
            </a:r>
            <a:endParaRPr lang="zh-CN" altLang="en-US" sz="2400" b="1" spc="225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97903" y="275860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225" dirty="0">
                <a:solidFill>
                  <a:schemeClr val="accent1"/>
                </a:solidFill>
                <a:latin typeface="+mn-ea"/>
              </a:rPr>
              <a:t>工作体会</a:t>
            </a:r>
            <a:endParaRPr lang="zh-CN" altLang="en-US" sz="2400" b="1" spc="225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97903" y="3664602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225" dirty="0">
                <a:solidFill>
                  <a:schemeClr val="accent1"/>
                </a:solidFill>
                <a:latin typeface="+mn-ea"/>
              </a:rPr>
              <a:t>规划和展望</a:t>
            </a:r>
            <a:endParaRPr lang="zh-CN" altLang="en-US" sz="2400" b="1" spc="225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6" name="Freeform 8"/>
          <p:cNvSpPr/>
          <p:nvPr/>
        </p:nvSpPr>
        <p:spPr bwMode="auto">
          <a:xfrm flipH="1">
            <a:off x="2700338" y="0"/>
            <a:ext cx="742206" cy="5143501"/>
          </a:xfrm>
          <a:custGeom>
            <a:avLst/>
            <a:gdLst>
              <a:gd name="T0" fmla="*/ 533 w 559"/>
              <a:gd name="T1" fmla="*/ 0 h 3224"/>
              <a:gd name="T2" fmla="*/ 547 w 559"/>
              <a:gd name="T3" fmla="*/ 0 h 3224"/>
              <a:gd name="T4" fmla="*/ 475 w 559"/>
              <a:gd name="T5" fmla="*/ 162 h 3224"/>
              <a:gd name="T6" fmla="*/ 410 w 559"/>
              <a:gd name="T7" fmla="*/ 332 h 3224"/>
              <a:gd name="T8" fmla="*/ 354 w 559"/>
              <a:gd name="T9" fmla="*/ 504 h 3224"/>
              <a:gd name="T10" fmla="*/ 305 w 559"/>
              <a:gd name="T11" fmla="*/ 679 h 3224"/>
              <a:gd name="T12" fmla="*/ 266 w 559"/>
              <a:gd name="T13" fmla="*/ 857 h 3224"/>
              <a:gd name="T14" fmla="*/ 235 w 559"/>
              <a:gd name="T15" fmla="*/ 1039 h 3224"/>
              <a:gd name="T16" fmla="*/ 212 w 559"/>
              <a:gd name="T17" fmla="*/ 1223 h 3224"/>
              <a:gd name="T18" fmla="*/ 198 w 559"/>
              <a:gd name="T19" fmla="*/ 1410 h 3224"/>
              <a:gd name="T20" fmla="*/ 193 w 559"/>
              <a:gd name="T21" fmla="*/ 1599 h 3224"/>
              <a:gd name="T22" fmla="*/ 198 w 559"/>
              <a:gd name="T23" fmla="*/ 1792 h 3224"/>
              <a:gd name="T24" fmla="*/ 212 w 559"/>
              <a:gd name="T25" fmla="*/ 1981 h 3224"/>
              <a:gd name="T26" fmla="*/ 235 w 559"/>
              <a:gd name="T27" fmla="*/ 2168 h 3224"/>
              <a:gd name="T28" fmla="*/ 268 w 559"/>
              <a:gd name="T29" fmla="*/ 2354 h 3224"/>
              <a:gd name="T30" fmla="*/ 310 w 559"/>
              <a:gd name="T31" fmla="*/ 2534 h 3224"/>
              <a:gd name="T32" fmla="*/ 359 w 559"/>
              <a:gd name="T33" fmla="*/ 2713 h 3224"/>
              <a:gd name="T34" fmla="*/ 419 w 559"/>
              <a:gd name="T35" fmla="*/ 2886 h 3224"/>
              <a:gd name="T36" fmla="*/ 485 w 559"/>
              <a:gd name="T37" fmla="*/ 3058 h 3224"/>
              <a:gd name="T38" fmla="*/ 559 w 559"/>
              <a:gd name="T39" fmla="*/ 3224 h 3224"/>
              <a:gd name="T40" fmla="*/ 224 w 559"/>
              <a:gd name="T41" fmla="*/ 3224 h 3224"/>
              <a:gd name="T42" fmla="*/ 167 w 559"/>
              <a:gd name="T43" fmla="*/ 3049 h 3224"/>
              <a:gd name="T44" fmla="*/ 118 w 559"/>
              <a:gd name="T45" fmla="*/ 2872 h 3224"/>
              <a:gd name="T46" fmla="*/ 76 w 559"/>
              <a:gd name="T47" fmla="*/ 2690 h 3224"/>
              <a:gd name="T48" fmla="*/ 42 w 559"/>
              <a:gd name="T49" fmla="*/ 2506 h 3224"/>
              <a:gd name="T50" fmla="*/ 20 w 559"/>
              <a:gd name="T51" fmla="*/ 2319 h 3224"/>
              <a:gd name="T52" fmla="*/ 4 w 559"/>
              <a:gd name="T53" fmla="*/ 2130 h 3224"/>
              <a:gd name="T54" fmla="*/ 0 w 559"/>
              <a:gd name="T55" fmla="*/ 1937 h 3224"/>
              <a:gd name="T56" fmla="*/ 4 w 559"/>
              <a:gd name="T57" fmla="*/ 1747 h 3224"/>
              <a:gd name="T58" fmla="*/ 18 w 559"/>
              <a:gd name="T59" fmla="*/ 1556 h 3224"/>
              <a:gd name="T60" fmla="*/ 42 w 559"/>
              <a:gd name="T61" fmla="*/ 1370 h 3224"/>
              <a:gd name="T62" fmla="*/ 74 w 559"/>
              <a:gd name="T63" fmla="*/ 1186 h 3224"/>
              <a:gd name="T64" fmla="*/ 116 w 559"/>
              <a:gd name="T65" fmla="*/ 1006 h 3224"/>
              <a:gd name="T66" fmla="*/ 165 w 559"/>
              <a:gd name="T67" fmla="*/ 828 h 3224"/>
              <a:gd name="T68" fmla="*/ 223 w 559"/>
              <a:gd name="T69" fmla="*/ 654 h 3224"/>
              <a:gd name="T70" fmla="*/ 289 w 559"/>
              <a:gd name="T71" fmla="*/ 484 h 3224"/>
              <a:gd name="T72" fmla="*/ 363 w 559"/>
              <a:gd name="T73" fmla="*/ 318 h 3224"/>
              <a:gd name="T74" fmla="*/ 443 w 559"/>
              <a:gd name="T75" fmla="*/ 157 h 3224"/>
              <a:gd name="T76" fmla="*/ 533 w 559"/>
              <a:gd name="T77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9" h="3224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3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36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" y="283"/>
            <a:ext cx="9143498" cy="5142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16" name="Freeform 10"/>
          <p:cNvSpPr/>
          <p:nvPr/>
        </p:nvSpPr>
        <p:spPr bwMode="auto">
          <a:xfrm flipH="1">
            <a:off x="252" y="284"/>
            <a:ext cx="3196837" cy="5142935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  <p:sp>
        <p:nvSpPr>
          <p:cNvPr id="18" name="Freeform 7"/>
          <p:cNvSpPr/>
          <p:nvPr/>
        </p:nvSpPr>
        <p:spPr bwMode="auto">
          <a:xfrm flipH="1">
            <a:off x="2195736" y="0"/>
            <a:ext cx="1220654" cy="5142935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467544" y="1436888"/>
            <a:ext cx="2512811" cy="226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150" cap="all" spc="213" dirty="0">
                <a:solidFill>
                  <a:schemeClr val="accent1"/>
                </a:solidFill>
                <a:latin typeface="773-CAI978" panose="020B0402020204020303" pitchFamily="34" charset="0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14150" cap="all" spc="213" dirty="0">
              <a:solidFill>
                <a:schemeClr val="accent1"/>
              </a:solidFill>
              <a:latin typeface="773-CAI978" panose="020B0402020204020303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Box 48"/>
          <p:cNvSpPr txBox="1"/>
          <p:nvPr/>
        </p:nvSpPr>
        <p:spPr>
          <a:xfrm>
            <a:off x="3995936" y="2089063"/>
            <a:ext cx="307217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415" b="1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工作回顾</a:t>
            </a:r>
            <a:endParaRPr lang="zh-CN" altLang="en-US" sz="3415" b="1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9" grpId="0"/>
          <p:bldP spid="9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9" grpId="0"/>
          <p:bldP spid="9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27584" y="267494"/>
            <a:ext cx="28803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一</a:t>
            </a:r>
            <a:r>
              <a:rPr lang="zh-CN" altLang="en-US" sz="2200" b="1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、工作岗位及职责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Freeform 45"/>
          <p:cNvSpPr/>
          <p:nvPr/>
        </p:nvSpPr>
        <p:spPr>
          <a:xfrm flipH="1">
            <a:off x="5031485" y="1419622"/>
            <a:ext cx="2590826" cy="80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57" tIns="52490" rIns="52490" bIns="52492" numCol="1" spcCol="1270" anchor="ctr" anchorCtr="0">
            <a:noAutofit/>
          </a:bodyPr>
          <a:lstStyle/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68"/>
          <p:cNvSpPr/>
          <p:nvPr/>
        </p:nvSpPr>
        <p:spPr>
          <a:xfrm>
            <a:off x="1524001" y="1419622"/>
            <a:ext cx="2590826" cy="80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57" tIns="52490" rIns="52490" bIns="52492" numCol="1" spcCol="1270" anchor="ctr" anchorCtr="0">
            <a:noAutofit/>
          </a:bodyPr>
          <a:lstStyle/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Left-Right Arrow 61"/>
          <p:cNvSpPr/>
          <p:nvPr/>
        </p:nvSpPr>
        <p:spPr>
          <a:xfrm>
            <a:off x="4330186" y="1727797"/>
            <a:ext cx="483629" cy="191438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57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reeform 45"/>
          <p:cNvSpPr>
            <a:spLocks noEditPoints="1"/>
          </p:cNvSpPr>
          <p:nvPr/>
        </p:nvSpPr>
        <p:spPr bwMode="auto">
          <a:xfrm>
            <a:off x="1803145" y="1734331"/>
            <a:ext cx="229221" cy="22922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pPr>
              <a:lnSpc>
                <a:spcPct val="120000"/>
              </a:lnSpc>
            </a:pPr>
            <a:endParaRPr lang="en-US" sz="570" dirty="0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Rounded Rectangle 67"/>
          <p:cNvSpPr/>
          <p:nvPr/>
        </p:nvSpPr>
        <p:spPr>
          <a:xfrm>
            <a:off x="875039" y="1419622"/>
            <a:ext cx="810000" cy="810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2700" dirty="0">
                <a:solidFill>
                  <a:prstClr val="white"/>
                </a:solidFill>
                <a:latin typeface="Agency FB" panose="020B0503020202020204" pitchFamily="34" charset="0"/>
                <a:cs typeface="+mn-ea"/>
                <a:sym typeface="Arial" panose="020B0604020202020204" pitchFamily="34" charset="0"/>
              </a:rPr>
              <a:t>01</a:t>
            </a:r>
            <a:endParaRPr lang="en-US" sz="2700" dirty="0">
              <a:solidFill>
                <a:prstClr val="white"/>
              </a:solidFill>
              <a:latin typeface="Agency FB" panose="020B0503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80260" y="1427480"/>
            <a:ext cx="210248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前端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 Angularjs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PrimeNg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079991" y="1681626"/>
            <a:ext cx="1920860" cy="601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公司采用的前端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js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框架是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Angularjs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，页面框架是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PrimeNg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，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维护页面和开发新页面以及页面交互的功能逻辑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设计，都少不了这两个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知识点</a:t>
            </a:r>
            <a:endParaRPr lang="zh-CN" altLang="en-US" sz="82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5" name="Rounded Rectangle 67"/>
          <p:cNvSpPr/>
          <p:nvPr/>
        </p:nvSpPr>
        <p:spPr>
          <a:xfrm>
            <a:off x="7461272" y="1419622"/>
            <a:ext cx="810000" cy="810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2700" dirty="0">
                <a:solidFill>
                  <a:prstClr val="white"/>
                </a:solidFill>
                <a:latin typeface="Agency FB" panose="020B0503020202020204" pitchFamily="34" charset="0"/>
                <a:cs typeface="+mn-ea"/>
                <a:sym typeface="Arial" panose="020B0604020202020204" pitchFamily="34" charset="0"/>
              </a:rPr>
              <a:t>02</a:t>
            </a:r>
            <a:endParaRPr lang="en-US" sz="2700" dirty="0">
              <a:solidFill>
                <a:prstClr val="white"/>
              </a:solidFill>
              <a:latin typeface="Agency FB" panose="020B0503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7118075" y="1734331"/>
            <a:ext cx="229221" cy="22922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pPr>
              <a:lnSpc>
                <a:spcPct val="120000"/>
              </a:lnSpc>
            </a:pPr>
            <a:endParaRPr lang="en-US" sz="570" dirty="0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102225" y="1427480"/>
            <a:ext cx="190754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业务分析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找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ITBP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60402" y="1681626"/>
            <a:ext cx="1920860" cy="601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在敲代码之前，首要任务就是先找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ITBP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来确认基本的业务逻辑，其次结合业务代码的实际实现，确认业务流程和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功能的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具体实现</a:t>
            </a:r>
            <a:endParaRPr lang="zh-CN" altLang="en-US" sz="82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9" name="Freeform 45"/>
          <p:cNvSpPr/>
          <p:nvPr/>
        </p:nvSpPr>
        <p:spPr>
          <a:xfrm flipH="1">
            <a:off x="5031485" y="2461089"/>
            <a:ext cx="2590826" cy="80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57" tIns="52490" rIns="52490" bIns="52492" numCol="1" spcCol="1270" anchor="ctr" anchorCtr="0">
            <a:noAutofit/>
          </a:bodyPr>
          <a:lstStyle/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Freeform 68"/>
          <p:cNvSpPr/>
          <p:nvPr/>
        </p:nvSpPr>
        <p:spPr>
          <a:xfrm>
            <a:off x="1524001" y="2461089"/>
            <a:ext cx="2590826" cy="80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57" tIns="52490" rIns="52490" bIns="52492" numCol="1" spcCol="1270" anchor="ctr" anchorCtr="0">
            <a:noAutofit/>
          </a:bodyPr>
          <a:lstStyle/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Left-Right Arrow 61"/>
          <p:cNvSpPr/>
          <p:nvPr/>
        </p:nvSpPr>
        <p:spPr>
          <a:xfrm>
            <a:off x="4330186" y="2769263"/>
            <a:ext cx="483629" cy="191438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57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Freeform 45"/>
          <p:cNvSpPr>
            <a:spLocks noEditPoints="1"/>
          </p:cNvSpPr>
          <p:nvPr/>
        </p:nvSpPr>
        <p:spPr bwMode="auto">
          <a:xfrm>
            <a:off x="1803145" y="2775797"/>
            <a:ext cx="229221" cy="22922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pPr>
              <a:lnSpc>
                <a:spcPct val="120000"/>
              </a:lnSpc>
            </a:pPr>
            <a:endParaRPr lang="en-US" sz="570" dirty="0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Rounded Rectangle 67"/>
          <p:cNvSpPr/>
          <p:nvPr/>
        </p:nvSpPr>
        <p:spPr>
          <a:xfrm>
            <a:off x="875039" y="2461088"/>
            <a:ext cx="810000" cy="810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2700" dirty="0">
                <a:solidFill>
                  <a:prstClr val="white"/>
                </a:solidFill>
                <a:latin typeface="Agency FB" panose="020B0503020202020204" pitchFamily="34" charset="0"/>
                <a:cs typeface="+mn-ea"/>
                <a:sym typeface="Arial" panose="020B0604020202020204" pitchFamily="34" charset="0"/>
              </a:rPr>
              <a:t>03</a:t>
            </a:r>
            <a:endParaRPr lang="en-US" sz="2700" dirty="0">
              <a:solidFill>
                <a:prstClr val="white"/>
              </a:solidFill>
              <a:latin typeface="Agency FB" panose="020B0503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80260" y="2468880"/>
            <a:ext cx="203200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后端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 NodeJs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PHP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079991" y="2723093"/>
            <a:ext cx="1920860" cy="601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目前接触的有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NodeJs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和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PHP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项目，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PHP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项目主要是用于脚本配置，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NodeJs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主要用于常规的增删改查，和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mongodb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做数据交互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处理</a:t>
            </a:r>
            <a:endParaRPr lang="zh-CN" altLang="en-US" sz="82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6" name="Rounded Rectangle 67"/>
          <p:cNvSpPr/>
          <p:nvPr/>
        </p:nvSpPr>
        <p:spPr>
          <a:xfrm>
            <a:off x="7461272" y="2461088"/>
            <a:ext cx="810000" cy="810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2700" dirty="0">
                <a:solidFill>
                  <a:prstClr val="white"/>
                </a:solidFill>
                <a:latin typeface="Agency FB" panose="020B0503020202020204" pitchFamily="34" charset="0"/>
                <a:cs typeface="+mn-ea"/>
                <a:sym typeface="Arial" panose="020B0604020202020204" pitchFamily="34" charset="0"/>
              </a:rPr>
              <a:t>04</a:t>
            </a:r>
            <a:endParaRPr lang="en-US" sz="2700" dirty="0">
              <a:solidFill>
                <a:prstClr val="white"/>
              </a:solidFill>
              <a:latin typeface="Agency FB" panose="020B0503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Freeform 45"/>
          <p:cNvSpPr>
            <a:spLocks noEditPoints="1"/>
          </p:cNvSpPr>
          <p:nvPr/>
        </p:nvSpPr>
        <p:spPr bwMode="auto">
          <a:xfrm>
            <a:off x="7118075" y="2775797"/>
            <a:ext cx="229221" cy="22922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pPr>
              <a:lnSpc>
                <a:spcPct val="120000"/>
              </a:lnSpc>
            </a:pPr>
            <a:endParaRPr lang="en-US" sz="570" dirty="0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170805" y="2468880"/>
            <a:ext cx="191071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页面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渲染和数据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交互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160402" y="2723093"/>
            <a:ext cx="1920860" cy="601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拿到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ITBP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所给的需求后，先对代码逻辑做数据分析等，然后按照实际优化或开发相关的逻辑代码，通过前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后端实现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ITBP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交代的页面渲染和功能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逻辑</a:t>
            </a:r>
            <a:endParaRPr lang="zh-CN" altLang="en-US" sz="82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0" name="Freeform 45"/>
          <p:cNvSpPr/>
          <p:nvPr/>
        </p:nvSpPr>
        <p:spPr>
          <a:xfrm flipH="1">
            <a:off x="5028945" y="3430800"/>
            <a:ext cx="2590826" cy="80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57" tIns="52490" rIns="52490" bIns="52492" numCol="1" spcCol="1270" anchor="ctr" anchorCtr="0">
            <a:noAutofit/>
          </a:bodyPr>
          <a:lstStyle/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Freeform 68"/>
          <p:cNvSpPr/>
          <p:nvPr/>
        </p:nvSpPr>
        <p:spPr>
          <a:xfrm>
            <a:off x="1524001" y="3502555"/>
            <a:ext cx="2590826" cy="80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57" tIns="52490" rIns="52490" bIns="52492" numCol="1" spcCol="1270" anchor="ctr" anchorCtr="0">
            <a:noAutofit/>
          </a:bodyPr>
          <a:lstStyle/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  <a:p>
            <a:pPr marL="228600" lvl="1" indent="-228600" defTabSz="977900">
              <a:lnSpc>
                <a:spcPct val="120000"/>
              </a:lnSpc>
              <a:spcAft>
                <a:spcPct val="15000"/>
              </a:spcAft>
              <a:buFontTx/>
              <a:buChar char="•"/>
            </a:pPr>
            <a:endParaRPr lang="en-US" sz="57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Left-Right Arrow 61"/>
          <p:cNvSpPr/>
          <p:nvPr/>
        </p:nvSpPr>
        <p:spPr>
          <a:xfrm>
            <a:off x="4330186" y="3810730"/>
            <a:ext cx="483629" cy="191438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57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45"/>
          <p:cNvSpPr>
            <a:spLocks noEditPoints="1"/>
          </p:cNvSpPr>
          <p:nvPr/>
        </p:nvSpPr>
        <p:spPr bwMode="auto">
          <a:xfrm>
            <a:off x="1803145" y="3817264"/>
            <a:ext cx="229221" cy="22922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pPr>
              <a:lnSpc>
                <a:spcPct val="120000"/>
              </a:lnSpc>
            </a:pPr>
            <a:endParaRPr lang="en-US" sz="570" dirty="0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ounded Rectangle 67"/>
          <p:cNvSpPr/>
          <p:nvPr/>
        </p:nvSpPr>
        <p:spPr>
          <a:xfrm>
            <a:off x="875039" y="3502555"/>
            <a:ext cx="810000" cy="810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2700" dirty="0">
                <a:solidFill>
                  <a:prstClr val="white"/>
                </a:solidFill>
                <a:latin typeface="Agency FB" panose="020B0503020202020204" pitchFamily="34" charset="0"/>
                <a:cs typeface="+mn-ea"/>
                <a:sym typeface="Arial" panose="020B0604020202020204" pitchFamily="34" charset="0"/>
              </a:rPr>
              <a:t>05</a:t>
            </a:r>
            <a:endParaRPr lang="en-US" sz="2700" dirty="0">
              <a:solidFill>
                <a:prstClr val="white"/>
              </a:solidFill>
              <a:latin typeface="Agency FB" panose="020B0503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080260" y="3510915"/>
            <a:ext cx="20370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数据库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MongoDb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Mysql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079991" y="3764559"/>
            <a:ext cx="1920860" cy="601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简单来讲，目前后端大部分的数据处理，都来源于对数据库的增删查改，主要工作是数据库设计、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数据存储、数据处理、逻辑处理、数据输出</a:t>
            </a:r>
            <a:endParaRPr lang="zh-CN" altLang="en-US" sz="82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7" name="Rounded Rectangle 67"/>
          <p:cNvSpPr/>
          <p:nvPr/>
        </p:nvSpPr>
        <p:spPr>
          <a:xfrm>
            <a:off x="7461272" y="3502555"/>
            <a:ext cx="810000" cy="8100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2700" dirty="0">
                <a:solidFill>
                  <a:prstClr val="white"/>
                </a:solidFill>
                <a:latin typeface="Agency FB" panose="020B0503020202020204" pitchFamily="34" charset="0"/>
                <a:cs typeface="+mn-ea"/>
                <a:sym typeface="Arial" panose="020B0604020202020204" pitchFamily="34" charset="0"/>
              </a:rPr>
              <a:t>06</a:t>
            </a:r>
            <a:endParaRPr lang="en-US" sz="2700" dirty="0">
              <a:solidFill>
                <a:prstClr val="white"/>
              </a:solidFill>
              <a:latin typeface="Agency FB" panose="020B0503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Freeform 45"/>
          <p:cNvSpPr>
            <a:spLocks noEditPoints="1"/>
          </p:cNvSpPr>
          <p:nvPr/>
        </p:nvSpPr>
        <p:spPr bwMode="auto">
          <a:xfrm>
            <a:off x="7118075" y="3817264"/>
            <a:ext cx="229221" cy="22922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pPr>
              <a:lnSpc>
                <a:spcPct val="120000"/>
              </a:lnSpc>
            </a:pPr>
            <a:endParaRPr lang="en-US" sz="570" dirty="0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60402" y="3652164"/>
            <a:ext cx="1920860" cy="72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每一个功能的开发都要经过自测，自测结束后还要先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UAT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测试，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UAT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测完后还要走正规的测试流程，中间可能会有</a:t>
            </a:r>
            <a:r>
              <a:rPr lang="en-US" altLang="zh-CN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bug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和其它优化点，都是要在沟通中解决和</a:t>
            </a: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处理</a:t>
            </a:r>
            <a:endParaRPr lang="zh-CN" altLang="en-US" sz="82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6393" y="300155"/>
            <a:ext cx="8391215" cy="365564"/>
            <a:chOff x="376393" y="300155"/>
            <a:chExt cx="8391215" cy="365564"/>
          </a:xfrm>
        </p:grpSpPr>
        <p:sp>
          <p:nvSpPr>
            <p:cNvPr id="72" name="MH_Others_2"/>
            <p:cNvSpPr/>
            <p:nvPr userDrawn="1">
              <p:custDataLst>
                <p:tags r:id="rId1"/>
              </p:custDataLst>
            </p:nvPr>
          </p:nvSpPr>
          <p:spPr>
            <a:xfrm>
              <a:off x="425858" y="300155"/>
              <a:ext cx="278966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3" name="直接连接符 72"/>
            <p:cNvCxnSpPr/>
            <p:nvPr userDrawn="1"/>
          </p:nvCxnSpPr>
          <p:spPr>
            <a:xfrm>
              <a:off x="825302" y="665719"/>
              <a:ext cx="794230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H_Others_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376393" y="300155"/>
              <a:ext cx="34289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099050" y="3449320"/>
            <a:ext cx="1910715" cy="275590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测试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上线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沟通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949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449"/>
                            </p:stCondLst>
                            <p:childTnLst>
                              <p:par>
                                <p:cTn id="3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949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449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94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899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250"/>
                            </p:stCondLst>
                            <p:childTnLst>
                              <p:par>
                                <p:cTn id="6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7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2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899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9699"/>
                            </p:stCondLst>
                            <p:childTnLst>
                              <p:par>
                                <p:cTn id="8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199"/>
                            </p:stCondLst>
                            <p:childTnLst>
                              <p:par>
                                <p:cTn id="9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699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1199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1699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2600"/>
                            </p:stCondLst>
                            <p:childTnLst>
                              <p:par>
                                <p:cTn id="1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6450"/>
                            </p:stCondLst>
                            <p:childTnLst>
                              <p:par>
                                <p:cTn id="11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9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745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795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9250"/>
                            </p:stCondLst>
                            <p:childTnLst>
                              <p:par>
                                <p:cTn id="1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2800"/>
                            </p:stCondLst>
                            <p:childTnLst>
                              <p:par>
                                <p:cTn id="1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3300"/>
                            </p:stCondLst>
                            <p:childTnLst>
                              <p:par>
                                <p:cTn id="14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3800"/>
                            </p:stCondLst>
                            <p:childTnLst>
                              <p:par>
                                <p:cTn id="1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43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4800"/>
                            </p:stCondLst>
                            <p:childTnLst>
                              <p:par>
                                <p:cTn id="1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895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 animBg="1"/>
      <p:bldP spid="57" grpId="0" animBg="1"/>
      <p:bldP spid="58" grpId="0"/>
      <p:bldP spid="59" grpId="0"/>
      <p:bldP spid="60" grpId="0" bldLvl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 animBg="1"/>
      <p:bldP spid="68" grpId="0" animBg="1"/>
      <p:bldP spid="7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8"/>
          <p:cNvCxnSpPr/>
          <p:nvPr/>
        </p:nvCxnSpPr>
        <p:spPr>
          <a:xfrm>
            <a:off x="686999" y="3835327"/>
            <a:ext cx="7770003" cy="0"/>
          </a:xfrm>
          <a:prstGeom prst="line">
            <a:avLst/>
          </a:prstGeom>
          <a:ln w="3175">
            <a:solidFill>
              <a:srgbClr val="7F8C8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9"/>
          <p:cNvSpPr/>
          <p:nvPr/>
        </p:nvSpPr>
        <p:spPr>
          <a:xfrm>
            <a:off x="1681420" y="3771543"/>
            <a:ext cx="127552" cy="1275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73" name="Oval 10"/>
          <p:cNvSpPr/>
          <p:nvPr/>
        </p:nvSpPr>
        <p:spPr>
          <a:xfrm>
            <a:off x="3569067" y="3771543"/>
            <a:ext cx="127552" cy="1275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74" name="Oval 11"/>
          <p:cNvSpPr/>
          <p:nvPr/>
        </p:nvSpPr>
        <p:spPr>
          <a:xfrm>
            <a:off x="5452050" y="3771543"/>
            <a:ext cx="127552" cy="1275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75" name="Oval 12"/>
          <p:cNvSpPr/>
          <p:nvPr/>
        </p:nvSpPr>
        <p:spPr>
          <a:xfrm>
            <a:off x="7335035" y="3771543"/>
            <a:ext cx="127552" cy="1275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2700">
              <a:solidFill>
                <a:srgbClr val="009DAD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sym typeface="Arial" panose="020B0604020202020204" pitchFamily="34" charset="0"/>
            </a:endParaRPr>
          </a:p>
        </p:txBody>
      </p:sp>
      <p:sp>
        <p:nvSpPr>
          <p:cNvPr id="76" name="TextBox 14"/>
          <p:cNvSpPr txBox="1"/>
          <p:nvPr/>
        </p:nvSpPr>
        <p:spPr>
          <a:xfrm>
            <a:off x="1466748" y="3963895"/>
            <a:ext cx="556895" cy="236220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方正尚酷简体" panose="03000509000000000000" pitchFamily="65" charset="-122"/>
                <a:cs typeface="Open Sans" panose="020B0606030504020204" pitchFamily="34" charset="0"/>
                <a:sym typeface="Arial" panose="020B0604020202020204" pitchFamily="34" charset="0"/>
              </a:rPr>
              <a:t>十一月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方正尚酷简体" panose="03000509000000000000" pitchFamily="65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77" name="TextBox 15"/>
          <p:cNvSpPr txBox="1"/>
          <p:nvPr/>
        </p:nvSpPr>
        <p:spPr>
          <a:xfrm>
            <a:off x="3354393" y="3963895"/>
            <a:ext cx="556895" cy="236220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方正尚酷简体" panose="03000509000000000000" pitchFamily="65" charset="-122"/>
                <a:cs typeface="Open Sans" panose="020B0606030504020204" pitchFamily="34" charset="0"/>
                <a:sym typeface="Arial" panose="020B0604020202020204" pitchFamily="34" charset="0"/>
              </a:rPr>
              <a:t>十二月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方正尚酷简体" panose="03000509000000000000" pitchFamily="65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TextBox 16"/>
          <p:cNvSpPr txBox="1"/>
          <p:nvPr/>
        </p:nvSpPr>
        <p:spPr>
          <a:xfrm>
            <a:off x="5307544" y="3963895"/>
            <a:ext cx="416560" cy="236220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方正尚酷简体" panose="03000509000000000000" pitchFamily="65" charset="-122"/>
                <a:cs typeface="Open Sans" panose="020B0606030504020204" pitchFamily="34" charset="0"/>
                <a:sym typeface="Arial" panose="020B0604020202020204" pitchFamily="34" charset="0"/>
              </a:rPr>
              <a:t>一月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方正尚酷简体" panose="03000509000000000000" pitchFamily="65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TextBox 17"/>
          <p:cNvSpPr txBox="1"/>
          <p:nvPr/>
        </p:nvSpPr>
        <p:spPr>
          <a:xfrm>
            <a:off x="7190527" y="3963895"/>
            <a:ext cx="416560" cy="236220"/>
          </a:xfrm>
          <a:prstGeom prst="rect">
            <a:avLst/>
          </a:prstGeom>
          <a:noFill/>
        </p:spPr>
        <p:txBody>
          <a:bodyPr wrap="none" lIns="68556" tIns="34279" rIns="68556" bIns="34279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方正尚酷简体" panose="03000509000000000000" pitchFamily="65" charset="-122"/>
                <a:cs typeface="Open Sans" panose="020B0606030504020204" pitchFamily="34" charset="0"/>
                <a:sym typeface="Arial" panose="020B0604020202020204" pitchFamily="34" charset="0"/>
              </a:rPr>
              <a:t>二月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方正尚酷简体" panose="03000509000000000000" pitchFamily="65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Rounded Rectangle 18"/>
          <p:cNvSpPr/>
          <p:nvPr/>
        </p:nvSpPr>
        <p:spPr>
          <a:xfrm>
            <a:off x="687000" y="3267252"/>
            <a:ext cx="2945839" cy="956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1" name="Rounded Rectangle 19"/>
          <p:cNvSpPr/>
          <p:nvPr/>
        </p:nvSpPr>
        <p:spPr>
          <a:xfrm>
            <a:off x="2555661" y="3137427"/>
            <a:ext cx="2945839" cy="956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2" name="Rounded Rectangle 20"/>
          <p:cNvSpPr/>
          <p:nvPr/>
        </p:nvSpPr>
        <p:spPr>
          <a:xfrm>
            <a:off x="4516467" y="3008234"/>
            <a:ext cx="2945839" cy="956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3" name="Rounded Rectangle 21"/>
          <p:cNvSpPr/>
          <p:nvPr/>
        </p:nvSpPr>
        <p:spPr>
          <a:xfrm>
            <a:off x="6194211" y="2859994"/>
            <a:ext cx="2945839" cy="956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4" name="TextBox 22"/>
          <p:cNvSpPr txBox="1"/>
          <p:nvPr/>
        </p:nvSpPr>
        <p:spPr>
          <a:xfrm>
            <a:off x="683698" y="1023805"/>
            <a:ext cx="1713110" cy="2317750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从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2021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年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11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月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08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日过来入职，头两周暂时没有参与公司的业务和需求开发，一直在接受组长和同事的培训和教学；主要培训内容是内部的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docker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环境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npm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项目搭建，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Angularjs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NodeJs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的学习，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mongodb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数据库，培训的成果就是给出一个页面原型图，通过公司的框架以及系列资源做出来想要的效果。除此之外，给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walmart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业务做分类属性的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sku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做汇总，用到了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PHP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脚本语言。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2540872" y="1022722"/>
            <a:ext cx="1713110" cy="197167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十二月份的我，已经过了培训的阶段，正式接触公司业务。大佬分配给了我非常重要的任务，第一期的旧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poms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系统搬迁到新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poms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，迁移分为四批，部分页面还有关联页面，完成迁移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53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页，迁移的过程中由于语言框架版本不同，有些代码不具有适用性，所以还要做代码调整，同时还要写提测单，顺便熟悉搬迁的页面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业务。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4431177" y="983334"/>
            <a:ext cx="1713110" cy="197167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2022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年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1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月伊始，迁移任务算是差不多完成了，我也迎来了入司以来第一个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ITBP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。有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PA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业务也有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MRO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业务，她们给到的业务需求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大都很简单，大都是页面功能优化和数据统计问题，也有脚本设计比如钉钉推送，平台提醒等，也有新页面的从零开发，后端代码基本上用代码生成器就可以了。特殊的场景需要自定义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接口。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87" name="TextBox 25"/>
          <p:cNvSpPr txBox="1"/>
          <p:nvPr/>
        </p:nvSpPr>
        <p:spPr>
          <a:xfrm>
            <a:off x="6194566" y="1023527"/>
            <a:ext cx="1713110" cy="1624965"/>
          </a:xfrm>
          <a:prstGeom prst="rect">
            <a:avLst/>
          </a:prstGeom>
          <a:noFill/>
        </p:spPr>
        <p:txBody>
          <a:bodyPr wrap="square" lIns="68556" tIns="34279" rIns="68556" bIns="34279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月份的我，延续着一月份的经验和技术积累，对公司平台的部分业务渐渐熟悉，尤其是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PA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运营。所作的页面内容主要来自大数据组处理好的数据，页面的渲染和基本功能的实现也是写着写着都形成了一套模板。这些天做的任务，像数据看板，资料编辑，海外仓系列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等。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88" name="Rectangle 26"/>
          <p:cNvSpPr/>
          <p:nvPr/>
        </p:nvSpPr>
        <p:spPr>
          <a:xfrm>
            <a:off x="755454" y="699731"/>
            <a:ext cx="309973" cy="392265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Rectangle 27"/>
          <p:cNvSpPr/>
          <p:nvPr/>
        </p:nvSpPr>
        <p:spPr>
          <a:xfrm>
            <a:off x="2484358" y="704092"/>
            <a:ext cx="361269" cy="392265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Rectangle 28"/>
          <p:cNvSpPr/>
          <p:nvPr/>
        </p:nvSpPr>
        <p:spPr>
          <a:xfrm>
            <a:off x="4452969" y="698397"/>
            <a:ext cx="369283" cy="392265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Rectangle 29"/>
          <p:cNvSpPr/>
          <p:nvPr/>
        </p:nvSpPr>
        <p:spPr>
          <a:xfrm>
            <a:off x="6194568" y="703977"/>
            <a:ext cx="358063" cy="392265"/>
          </a:xfrm>
          <a:prstGeom prst="rect">
            <a:avLst/>
          </a:prstGeom>
        </p:spPr>
        <p:txBody>
          <a:bodyPr wrap="none" lIns="68556" tIns="34279" rIns="68556" bIns="34279">
            <a:spAutoFit/>
          </a:bodyPr>
          <a:lstStyle/>
          <a:p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7584" y="267494"/>
            <a:ext cx="28803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一、所做工作事项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76393" y="300155"/>
            <a:ext cx="8391215" cy="365564"/>
            <a:chOff x="376393" y="300155"/>
            <a:chExt cx="8391215" cy="365564"/>
          </a:xfrm>
        </p:grpSpPr>
        <p:sp>
          <p:nvSpPr>
            <p:cNvPr id="29" name="MH_Others_2"/>
            <p:cNvSpPr/>
            <p:nvPr userDrawn="1">
              <p:custDataLst>
                <p:tags r:id="rId1"/>
              </p:custDataLst>
            </p:nvPr>
          </p:nvSpPr>
          <p:spPr>
            <a:xfrm>
              <a:off x="425858" y="300155"/>
              <a:ext cx="278966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0" name="直接连接符 29"/>
            <p:cNvCxnSpPr/>
            <p:nvPr userDrawn="1"/>
          </p:nvCxnSpPr>
          <p:spPr>
            <a:xfrm>
              <a:off x="825302" y="665719"/>
              <a:ext cx="794230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H_Others_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376393" y="300155"/>
              <a:ext cx="34289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 animBg="1"/>
      <p:bldP spid="81" grpId="0" bldLvl="0" animBg="1"/>
      <p:bldP spid="82" grpId="0" bldLvl="0" animBg="1"/>
      <p:bldP spid="83" grpId="0" bldLvl="0" animBg="1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1099234" y="2063619"/>
            <a:ext cx="1836469" cy="1054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7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公司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培训，熟悉了公司内部项目基本的环境搭建和运作，初步了解了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AngularJs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NodeJs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MongoDB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的使用，还有需求领取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-&gt;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任务创建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-&gt;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代码开发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-&gt;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提测编写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-&gt;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申请上线这系列流程的学习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等。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53766" y="2063619"/>
            <a:ext cx="1836469" cy="1054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7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完成上级安排的针对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walmart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分类和属性汇总，通过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PHP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脚本统计数据库表中对应的一级分类和二级分类账号，统计业务想要的数据，整理成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xlsx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文件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按时交给上级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27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（中间遗漏了两个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补上了）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4560" y="2063750"/>
            <a:ext cx="2244090" cy="1054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7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PA -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专区页面优化处理，优化点有七个，其中自定义的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diy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导出功能，在原有的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common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方法里做了升级；还有图片尺寸问题，经开会评估前端无法实现，要由脚本和接口才能获取对应数据，就暂时没有做。两个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bug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均为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遗漏开发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099235" y="3709587"/>
            <a:ext cx="1836469" cy="1405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7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完成旧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poms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系统迁移到新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poms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第一期，共有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53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个页面，包括了页面内部的跳转和关联页面。开发过程因业务不熟悉，在测试过程中产生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bug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有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10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个，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5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个历史遗留，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3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个代码实现错误，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个遗漏（这里遗漏是因为旧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poms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也在优化，所以搬过来的时候不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知道）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3653766" y="3709587"/>
            <a:ext cx="1836469" cy="1405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7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MRO -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专区页面优化处理，优化点有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10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个，其中资料编辑部分，产品列表的显示是采用了公共模块，数据审核要同步两张表；还有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PHP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脚本统计和钉钉消息推送；还有卖数显示等，经上级评估说风险太大又给取消了该功能。（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bug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产生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个：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get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请求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url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过长导致的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请求失败）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6208297" y="3709587"/>
            <a:ext cx="1836469" cy="12293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7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大数据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-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海外仓系列，这属于新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poms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的页面开发，数据来源都来自大数据那边的数据处理，我直接从大数据库里获取数据展示在页面给业务看，页面根据用户账号有不同的数据展示。该工作在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uat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测试，还有继续优化的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地方。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30292" y="1434916"/>
            <a:ext cx="574353" cy="472840"/>
            <a:chOff x="1589611" y="1305191"/>
            <a:chExt cx="574353" cy="472840"/>
          </a:xfrm>
        </p:grpSpPr>
        <p:sp>
          <p:nvSpPr>
            <p:cNvPr id="17" name="PA_任意多边形 3"/>
            <p:cNvSpPr/>
            <p:nvPr>
              <p:custDataLst>
                <p:tags r:id="rId1"/>
              </p:custDataLst>
            </p:nvPr>
          </p:nvSpPr>
          <p:spPr>
            <a:xfrm rot="10800000">
              <a:off x="1638555" y="1305191"/>
              <a:ext cx="476464" cy="472840"/>
            </a:xfrm>
            <a:prstGeom prst="ellipse">
              <a:avLst/>
            </a:prstGeom>
            <a:solidFill>
              <a:schemeClr val="accent2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89611" y="1356945"/>
              <a:ext cx="574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284824" y="1434916"/>
            <a:ext cx="574353" cy="472840"/>
            <a:chOff x="4168360" y="1313069"/>
            <a:chExt cx="574353" cy="472840"/>
          </a:xfrm>
        </p:grpSpPr>
        <p:sp>
          <p:nvSpPr>
            <p:cNvPr id="20" name="PA_任意多边形 3"/>
            <p:cNvSpPr/>
            <p:nvPr>
              <p:custDataLst>
                <p:tags r:id="rId2"/>
              </p:custDataLst>
            </p:nvPr>
          </p:nvSpPr>
          <p:spPr>
            <a:xfrm rot="10800000">
              <a:off x="4217304" y="1313069"/>
              <a:ext cx="476464" cy="472840"/>
            </a:xfrm>
            <a:prstGeom prst="ellipse">
              <a:avLst/>
            </a:prstGeom>
            <a:solidFill>
              <a:schemeClr val="accent2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168360" y="1364823"/>
              <a:ext cx="574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rPr>
                <a:t>02</a:t>
              </a:r>
              <a:endParaRPr lang="zh-CN" altLang="en-US" sz="1800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39355" y="1434916"/>
            <a:ext cx="574353" cy="472840"/>
            <a:chOff x="6727150" y="1312897"/>
            <a:chExt cx="574353" cy="472840"/>
          </a:xfrm>
        </p:grpSpPr>
        <p:sp>
          <p:nvSpPr>
            <p:cNvPr id="23" name="PA_任意多边形 3"/>
            <p:cNvSpPr/>
            <p:nvPr>
              <p:custDataLst>
                <p:tags r:id="rId3"/>
              </p:custDataLst>
            </p:nvPr>
          </p:nvSpPr>
          <p:spPr>
            <a:xfrm rot="10800000">
              <a:off x="6776094" y="1312897"/>
              <a:ext cx="476464" cy="472840"/>
            </a:xfrm>
            <a:prstGeom prst="ellipse">
              <a:avLst/>
            </a:prstGeom>
            <a:solidFill>
              <a:schemeClr val="accent2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27150" y="1364651"/>
              <a:ext cx="574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730293" y="3111607"/>
            <a:ext cx="574353" cy="472840"/>
            <a:chOff x="1589611" y="2968910"/>
            <a:chExt cx="574353" cy="472840"/>
          </a:xfrm>
        </p:grpSpPr>
        <p:sp>
          <p:nvSpPr>
            <p:cNvPr id="26" name="PA_任意多边形 3"/>
            <p:cNvSpPr/>
            <p:nvPr>
              <p:custDataLst>
                <p:tags r:id="rId4"/>
              </p:custDataLst>
            </p:nvPr>
          </p:nvSpPr>
          <p:spPr>
            <a:xfrm rot="10800000">
              <a:off x="1638555" y="2968910"/>
              <a:ext cx="476464" cy="472840"/>
            </a:xfrm>
            <a:prstGeom prst="ellipse">
              <a:avLst/>
            </a:prstGeom>
            <a:solidFill>
              <a:schemeClr val="accent1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89611" y="3020664"/>
              <a:ext cx="574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284824" y="3111607"/>
            <a:ext cx="574353" cy="472840"/>
            <a:chOff x="4168360" y="2981506"/>
            <a:chExt cx="574353" cy="472840"/>
          </a:xfrm>
        </p:grpSpPr>
        <p:sp>
          <p:nvSpPr>
            <p:cNvPr id="29" name="PA_任意多边形 3"/>
            <p:cNvSpPr/>
            <p:nvPr>
              <p:custDataLst>
                <p:tags r:id="rId5"/>
              </p:custDataLst>
            </p:nvPr>
          </p:nvSpPr>
          <p:spPr>
            <a:xfrm rot="10800000">
              <a:off x="4217304" y="2981506"/>
              <a:ext cx="476464" cy="472840"/>
            </a:xfrm>
            <a:prstGeom prst="ellipse">
              <a:avLst/>
            </a:prstGeom>
            <a:solidFill>
              <a:schemeClr val="accent1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168360" y="3033260"/>
              <a:ext cx="574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839355" y="3111607"/>
            <a:ext cx="574353" cy="472840"/>
            <a:chOff x="6727150" y="2981882"/>
            <a:chExt cx="574353" cy="472840"/>
          </a:xfrm>
        </p:grpSpPr>
        <p:sp>
          <p:nvSpPr>
            <p:cNvPr id="32" name="PA_任意多边形 3"/>
            <p:cNvSpPr/>
            <p:nvPr>
              <p:custDataLst>
                <p:tags r:id="rId6"/>
              </p:custDataLst>
            </p:nvPr>
          </p:nvSpPr>
          <p:spPr>
            <a:xfrm rot="10800000">
              <a:off x="6776094" y="2981882"/>
              <a:ext cx="476464" cy="472840"/>
            </a:xfrm>
            <a:prstGeom prst="ellipse">
              <a:avLst/>
            </a:prstGeom>
            <a:solidFill>
              <a:schemeClr val="accent1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27150" y="3033636"/>
              <a:ext cx="574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06</a:t>
              </a:r>
              <a:endPara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827584" y="267494"/>
            <a:ext cx="28803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一、已完成工作情况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76393" y="300155"/>
            <a:ext cx="8391215" cy="365564"/>
            <a:chOff x="376393" y="300155"/>
            <a:chExt cx="8391215" cy="365564"/>
          </a:xfrm>
        </p:grpSpPr>
        <p:sp>
          <p:nvSpPr>
            <p:cNvPr id="36" name="MH_Others_2"/>
            <p:cNvSpPr/>
            <p:nvPr userDrawn="1">
              <p:custDataLst>
                <p:tags r:id="rId7"/>
              </p:custDataLst>
            </p:nvPr>
          </p:nvSpPr>
          <p:spPr>
            <a:xfrm>
              <a:off x="425858" y="300155"/>
              <a:ext cx="278966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7" name="直接连接符 36"/>
            <p:cNvCxnSpPr/>
            <p:nvPr userDrawn="1"/>
          </p:nvCxnSpPr>
          <p:spPr>
            <a:xfrm>
              <a:off x="825302" y="665719"/>
              <a:ext cx="794230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MH_Others_2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376393" y="300155"/>
              <a:ext cx="34289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" y="283"/>
            <a:ext cx="9143498" cy="5142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16" name="Freeform 10"/>
          <p:cNvSpPr/>
          <p:nvPr/>
        </p:nvSpPr>
        <p:spPr bwMode="auto">
          <a:xfrm flipH="1">
            <a:off x="252" y="284"/>
            <a:ext cx="3196837" cy="5142935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  <p:sp>
        <p:nvSpPr>
          <p:cNvPr id="18" name="Freeform 7"/>
          <p:cNvSpPr/>
          <p:nvPr/>
        </p:nvSpPr>
        <p:spPr bwMode="auto">
          <a:xfrm flipH="1">
            <a:off x="2195736" y="0"/>
            <a:ext cx="1220654" cy="5142935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0" tIns="45714" rIns="91430" bIns="45714" numCol="1" anchor="t" anchorCtr="0" compatLnSpc="1"/>
          <a:lstStyle/>
          <a:p>
            <a:endParaRPr lang="zh-CN" altLang="en-US" sz="128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467544" y="1436888"/>
            <a:ext cx="2512811" cy="226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150" cap="all" spc="213" dirty="0" smtClean="0">
                <a:solidFill>
                  <a:schemeClr val="accent1"/>
                </a:solidFill>
                <a:latin typeface="773-CAI978" panose="020B0402020204020303" pitchFamily="34" charset="0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14150" cap="all" spc="213" dirty="0">
              <a:solidFill>
                <a:schemeClr val="accent1"/>
              </a:solidFill>
              <a:latin typeface="773-CAI978" panose="020B0402020204020303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Box 48"/>
          <p:cNvSpPr txBox="1"/>
          <p:nvPr/>
        </p:nvSpPr>
        <p:spPr>
          <a:xfrm>
            <a:off x="3995936" y="2089063"/>
            <a:ext cx="307217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415" b="1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自我评价</a:t>
            </a:r>
            <a:endParaRPr lang="zh-CN" altLang="en-US" sz="3415" b="1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9" grpId="0"/>
          <p:bldP spid="9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9" grpId="0"/>
          <p:bldP spid="9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27584" y="1491630"/>
            <a:ext cx="1515010" cy="2817529"/>
            <a:chOff x="1029218" y="2096244"/>
            <a:chExt cx="2020013" cy="3756705"/>
          </a:xfrm>
        </p:grpSpPr>
        <p:sp>
          <p:nvSpPr>
            <p:cNvPr id="7" name="圆角矩形 2"/>
            <p:cNvSpPr/>
            <p:nvPr/>
          </p:nvSpPr>
          <p:spPr>
            <a:xfrm>
              <a:off x="1029218" y="2096244"/>
              <a:ext cx="2020013" cy="3756705"/>
            </a:xfrm>
            <a:custGeom>
              <a:avLst/>
              <a:gdLst/>
              <a:ahLst/>
              <a:cxnLst/>
              <a:rect l="l" t="t" r="r" b="b"/>
              <a:pathLst>
                <a:path w="1138560" h="4101401">
                  <a:moveTo>
                    <a:pt x="0" y="0"/>
                  </a:moveTo>
                  <a:lnTo>
                    <a:pt x="1138560" y="0"/>
                  </a:lnTo>
                  <a:lnTo>
                    <a:pt x="1138560" y="3532121"/>
                  </a:lnTo>
                  <a:cubicBezTo>
                    <a:pt x="1138560" y="3846526"/>
                    <a:pt x="883685" y="4101401"/>
                    <a:pt x="569280" y="4101401"/>
                  </a:cubicBezTo>
                  <a:cubicBezTo>
                    <a:pt x="254875" y="4101401"/>
                    <a:pt x="0" y="3846526"/>
                    <a:pt x="0" y="3532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68461" tIns="34231" rIns="68461" bIns="34231" rtlCol="0" anchor="ctr"/>
            <a:lstStyle/>
            <a:p>
              <a:pPr algn="ctr">
                <a:defRPr/>
              </a:pPr>
              <a:endParaRPr lang="en-US" sz="1830" kern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8" name="Freeform 68"/>
            <p:cNvSpPr>
              <a:spLocks noEditPoints="1"/>
            </p:cNvSpPr>
            <p:nvPr/>
          </p:nvSpPr>
          <p:spPr bwMode="auto">
            <a:xfrm>
              <a:off x="1805875" y="2500987"/>
              <a:ext cx="466700" cy="462458"/>
            </a:xfrm>
            <a:custGeom>
              <a:avLst/>
              <a:gdLst>
                <a:gd name="T0" fmla="*/ 184 w 184"/>
                <a:gd name="T1" fmla="*/ 26 h 183"/>
                <a:gd name="T2" fmla="*/ 176 w 184"/>
                <a:gd name="T3" fmla="*/ 176 h 183"/>
                <a:gd name="T4" fmla="*/ 158 w 184"/>
                <a:gd name="T5" fmla="*/ 183 h 183"/>
                <a:gd name="T6" fmla="*/ 8 w 184"/>
                <a:gd name="T7" fmla="*/ 176 h 183"/>
                <a:gd name="T8" fmla="*/ 0 w 184"/>
                <a:gd name="T9" fmla="*/ 26 h 183"/>
                <a:gd name="T10" fmla="*/ 55 w 184"/>
                <a:gd name="T11" fmla="*/ 95 h 183"/>
                <a:gd name="T12" fmla="*/ 22 w 184"/>
                <a:gd name="T13" fmla="*/ 128 h 183"/>
                <a:gd name="T14" fmla="*/ 55 w 184"/>
                <a:gd name="T15" fmla="*/ 103 h 183"/>
                <a:gd name="T16" fmla="*/ 80 w 184"/>
                <a:gd name="T17" fmla="*/ 128 h 183"/>
                <a:gd name="T18" fmla="*/ 55 w 184"/>
                <a:gd name="T19" fmla="*/ 117 h 183"/>
                <a:gd name="T20" fmla="*/ 44 w 184"/>
                <a:gd name="T21" fmla="*/ 128 h 183"/>
                <a:gd name="T22" fmla="*/ 52 w 184"/>
                <a:gd name="T23" fmla="*/ 128 h 183"/>
                <a:gd name="T24" fmla="*/ 55 w 184"/>
                <a:gd name="T25" fmla="*/ 125 h 183"/>
                <a:gd name="T26" fmla="*/ 129 w 184"/>
                <a:gd name="T27" fmla="*/ 95 h 183"/>
                <a:gd name="T28" fmla="*/ 129 w 184"/>
                <a:gd name="T29" fmla="*/ 162 h 183"/>
                <a:gd name="T30" fmla="*/ 129 w 184"/>
                <a:gd name="T31" fmla="*/ 103 h 183"/>
                <a:gd name="T32" fmla="*/ 129 w 184"/>
                <a:gd name="T33" fmla="*/ 153 h 183"/>
                <a:gd name="T34" fmla="*/ 129 w 184"/>
                <a:gd name="T35" fmla="*/ 103 h 183"/>
                <a:gd name="T36" fmla="*/ 141 w 184"/>
                <a:gd name="T37" fmla="*/ 128 h 183"/>
                <a:gd name="T38" fmla="*/ 129 w 184"/>
                <a:gd name="T39" fmla="*/ 117 h 183"/>
                <a:gd name="T40" fmla="*/ 129 w 184"/>
                <a:gd name="T41" fmla="*/ 132 h 183"/>
                <a:gd name="T42" fmla="*/ 125 w 184"/>
                <a:gd name="T43" fmla="*/ 128 h 183"/>
                <a:gd name="T44" fmla="*/ 129 w 184"/>
                <a:gd name="T45" fmla="*/ 21 h 183"/>
                <a:gd name="T46" fmla="*/ 129 w 184"/>
                <a:gd name="T47" fmla="*/ 88 h 183"/>
                <a:gd name="T48" fmla="*/ 129 w 184"/>
                <a:gd name="T49" fmla="*/ 21 h 183"/>
                <a:gd name="T50" fmla="*/ 104 w 184"/>
                <a:gd name="T51" fmla="*/ 55 h 183"/>
                <a:gd name="T52" fmla="*/ 146 w 184"/>
                <a:gd name="T53" fmla="*/ 37 h 183"/>
                <a:gd name="T54" fmla="*/ 129 w 184"/>
                <a:gd name="T55" fmla="*/ 43 h 183"/>
                <a:gd name="T56" fmla="*/ 117 w 184"/>
                <a:gd name="T57" fmla="*/ 55 h 183"/>
                <a:gd name="T58" fmla="*/ 125 w 184"/>
                <a:gd name="T59" fmla="*/ 55 h 183"/>
                <a:gd name="T60" fmla="*/ 129 w 184"/>
                <a:gd name="T61" fmla="*/ 52 h 183"/>
                <a:gd name="T62" fmla="*/ 55 w 184"/>
                <a:gd name="T63" fmla="*/ 21 h 183"/>
                <a:gd name="T64" fmla="*/ 89 w 184"/>
                <a:gd name="T65" fmla="*/ 55 h 183"/>
                <a:gd name="T66" fmla="*/ 55 w 184"/>
                <a:gd name="T67" fmla="*/ 21 h 183"/>
                <a:gd name="T68" fmla="*/ 30 w 184"/>
                <a:gd name="T69" fmla="*/ 55 h 183"/>
                <a:gd name="T70" fmla="*/ 73 w 184"/>
                <a:gd name="T71" fmla="*/ 37 h 183"/>
                <a:gd name="T72" fmla="*/ 55 w 184"/>
                <a:gd name="T73" fmla="*/ 43 h 183"/>
                <a:gd name="T74" fmla="*/ 44 w 184"/>
                <a:gd name="T75" fmla="*/ 55 h 183"/>
                <a:gd name="T76" fmla="*/ 52 w 184"/>
                <a:gd name="T77" fmla="*/ 55 h 183"/>
                <a:gd name="T78" fmla="*/ 55 w 184"/>
                <a:gd name="T79" fmla="*/ 52 h 183"/>
                <a:gd name="T80" fmla="*/ 158 w 184"/>
                <a:gd name="T81" fmla="*/ 14 h 183"/>
                <a:gd name="T82" fmla="*/ 15 w 184"/>
                <a:gd name="T83" fmla="*/ 158 h 183"/>
                <a:gd name="T84" fmla="*/ 18 w 184"/>
                <a:gd name="T85" fmla="*/ 166 h 183"/>
                <a:gd name="T86" fmla="*/ 166 w 184"/>
                <a:gd name="T87" fmla="*/ 166 h 183"/>
                <a:gd name="T88" fmla="*/ 170 w 184"/>
                <a:gd name="T89" fmla="*/ 15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3">
                  <a:moveTo>
                    <a:pt x="26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72" y="0"/>
                    <a:pt x="184" y="11"/>
                    <a:pt x="184" y="26"/>
                  </a:cubicBezTo>
                  <a:cubicBezTo>
                    <a:pt x="184" y="158"/>
                    <a:pt x="184" y="158"/>
                    <a:pt x="184" y="158"/>
                  </a:cubicBezTo>
                  <a:cubicBezTo>
                    <a:pt x="184" y="165"/>
                    <a:pt x="181" y="171"/>
                    <a:pt x="176" y="176"/>
                  </a:cubicBezTo>
                  <a:cubicBezTo>
                    <a:pt x="176" y="176"/>
                    <a:pt x="176" y="176"/>
                    <a:pt x="176" y="176"/>
                  </a:cubicBezTo>
                  <a:cubicBezTo>
                    <a:pt x="176" y="176"/>
                    <a:pt x="176" y="176"/>
                    <a:pt x="176" y="176"/>
                  </a:cubicBezTo>
                  <a:cubicBezTo>
                    <a:pt x="176" y="176"/>
                    <a:pt x="176" y="176"/>
                    <a:pt x="176" y="176"/>
                  </a:cubicBezTo>
                  <a:cubicBezTo>
                    <a:pt x="172" y="180"/>
                    <a:pt x="165" y="183"/>
                    <a:pt x="158" y="183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19" y="183"/>
                    <a:pt x="12" y="180"/>
                    <a:pt x="8" y="176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3" y="171"/>
                    <a:pt x="0" y="165"/>
                    <a:pt x="0" y="15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lose/>
                  <a:moveTo>
                    <a:pt x="55" y="95"/>
                  </a:moveTo>
                  <a:cubicBezTo>
                    <a:pt x="55" y="95"/>
                    <a:pt x="55" y="95"/>
                    <a:pt x="55" y="95"/>
                  </a:cubicBezTo>
                  <a:cubicBezTo>
                    <a:pt x="74" y="95"/>
                    <a:pt x="89" y="110"/>
                    <a:pt x="89" y="128"/>
                  </a:cubicBezTo>
                  <a:cubicBezTo>
                    <a:pt x="89" y="147"/>
                    <a:pt x="74" y="162"/>
                    <a:pt x="55" y="162"/>
                  </a:cubicBezTo>
                  <a:cubicBezTo>
                    <a:pt x="37" y="162"/>
                    <a:pt x="22" y="147"/>
                    <a:pt x="22" y="128"/>
                  </a:cubicBezTo>
                  <a:cubicBezTo>
                    <a:pt x="22" y="110"/>
                    <a:pt x="37" y="95"/>
                    <a:pt x="55" y="95"/>
                  </a:cubicBezTo>
                  <a:close/>
                  <a:moveTo>
                    <a:pt x="55" y="103"/>
                  </a:moveTo>
                  <a:cubicBezTo>
                    <a:pt x="55" y="103"/>
                    <a:pt x="55" y="103"/>
                    <a:pt x="55" y="103"/>
                  </a:cubicBezTo>
                  <a:cubicBezTo>
                    <a:pt x="42" y="103"/>
                    <a:pt x="30" y="115"/>
                    <a:pt x="30" y="128"/>
                  </a:cubicBezTo>
                  <a:cubicBezTo>
                    <a:pt x="30" y="142"/>
                    <a:pt x="42" y="153"/>
                    <a:pt x="55" y="153"/>
                  </a:cubicBezTo>
                  <a:cubicBezTo>
                    <a:pt x="69" y="153"/>
                    <a:pt x="80" y="142"/>
                    <a:pt x="80" y="128"/>
                  </a:cubicBezTo>
                  <a:cubicBezTo>
                    <a:pt x="80" y="115"/>
                    <a:pt x="69" y="103"/>
                    <a:pt x="55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62" y="117"/>
                    <a:pt x="67" y="122"/>
                    <a:pt x="67" y="128"/>
                  </a:cubicBezTo>
                  <a:cubicBezTo>
                    <a:pt x="67" y="135"/>
                    <a:pt x="62" y="140"/>
                    <a:pt x="55" y="140"/>
                  </a:cubicBezTo>
                  <a:cubicBezTo>
                    <a:pt x="49" y="140"/>
                    <a:pt x="44" y="135"/>
                    <a:pt x="44" y="128"/>
                  </a:cubicBezTo>
                  <a:cubicBezTo>
                    <a:pt x="44" y="122"/>
                    <a:pt x="49" y="117"/>
                    <a:pt x="55" y="117"/>
                  </a:cubicBezTo>
                  <a:close/>
                  <a:moveTo>
                    <a:pt x="52" y="128"/>
                  </a:moveTo>
                  <a:cubicBezTo>
                    <a:pt x="52" y="128"/>
                    <a:pt x="52" y="128"/>
                    <a:pt x="52" y="128"/>
                  </a:cubicBezTo>
                  <a:cubicBezTo>
                    <a:pt x="52" y="130"/>
                    <a:pt x="54" y="132"/>
                    <a:pt x="55" y="132"/>
                  </a:cubicBezTo>
                  <a:cubicBezTo>
                    <a:pt x="57" y="132"/>
                    <a:pt x="59" y="130"/>
                    <a:pt x="59" y="128"/>
                  </a:cubicBezTo>
                  <a:cubicBezTo>
                    <a:pt x="59" y="126"/>
                    <a:pt x="57" y="125"/>
                    <a:pt x="55" y="125"/>
                  </a:cubicBezTo>
                  <a:cubicBezTo>
                    <a:pt x="54" y="125"/>
                    <a:pt x="52" y="126"/>
                    <a:pt x="52" y="128"/>
                  </a:cubicBezTo>
                  <a:close/>
                  <a:moveTo>
                    <a:pt x="129" y="95"/>
                  </a:moveTo>
                  <a:cubicBezTo>
                    <a:pt x="129" y="95"/>
                    <a:pt x="129" y="95"/>
                    <a:pt x="129" y="95"/>
                  </a:cubicBezTo>
                  <a:cubicBezTo>
                    <a:pt x="137" y="95"/>
                    <a:pt x="146" y="98"/>
                    <a:pt x="152" y="105"/>
                  </a:cubicBezTo>
                  <a:cubicBezTo>
                    <a:pt x="159" y="111"/>
                    <a:pt x="162" y="120"/>
                    <a:pt x="162" y="128"/>
                  </a:cubicBezTo>
                  <a:cubicBezTo>
                    <a:pt x="162" y="147"/>
                    <a:pt x="147" y="162"/>
                    <a:pt x="129" y="162"/>
                  </a:cubicBezTo>
                  <a:cubicBezTo>
                    <a:pt x="110" y="162"/>
                    <a:pt x="95" y="147"/>
                    <a:pt x="95" y="128"/>
                  </a:cubicBezTo>
                  <a:cubicBezTo>
                    <a:pt x="95" y="110"/>
                    <a:pt x="110" y="95"/>
                    <a:pt x="129" y="95"/>
                  </a:cubicBezTo>
                  <a:close/>
                  <a:moveTo>
                    <a:pt x="129" y="103"/>
                  </a:moveTo>
                  <a:cubicBezTo>
                    <a:pt x="129" y="103"/>
                    <a:pt x="129" y="103"/>
                    <a:pt x="129" y="103"/>
                  </a:cubicBezTo>
                  <a:cubicBezTo>
                    <a:pt x="115" y="103"/>
                    <a:pt x="104" y="115"/>
                    <a:pt x="104" y="128"/>
                  </a:cubicBezTo>
                  <a:cubicBezTo>
                    <a:pt x="104" y="142"/>
                    <a:pt x="115" y="153"/>
                    <a:pt x="129" y="153"/>
                  </a:cubicBezTo>
                  <a:cubicBezTo>
                    <a:pt x="143" y="153"/>
                    <a:pt x="154" y="142"/>
                    <a:pt x="154" y="128"/>
                  </a:cubicBezTo>
                  <a:cubicBezTo>
                    <a:pt x="154" y="122"/>
                    <a:pt x="151" y="116"/>
                    <a:pt x="146" y="111"/>
                  </a:cubicBezTo>
                  <a:cubicBezTo>
                    <a:pt x="142" y="106"/>
                    <a:pt x="135" y="103"/>
                    <a:pt x="129" y="103"/>
                  </a:cubicBezTo>
                  <a:close/>
                  <a:moveTo>
                    <a:pt x="129" y="117"/>
                  </a:moveTo>
                  <a:cubicBezTo>
                    <a:pt x="129" y="117"/>
                    <a:pt x="129" y="117"/>
                    <a:pt x="129" y="117"/>
                  </a:cubicBezTo>
                  <a:cubicBezTo>
                    <a:pt x="135" y="117"/>
                    <a:pt x="141" y="122"/>
                    <a:pt x="141" y="128"/>
                  </a:cubicBezTo>
                  <a:cubicBezTo>
                    <a:pt x="141" y="135"/>
                    <a:pt x="135" y="140"/>
                    <a:pt x="129" y="140"/>
                  </a:cubicBezTo>
                  <a:cubicBezTo>
                    <a:pt x="122" y="140"/>
                    <a:pt x="117" y="135"/>
                    <a:pt x="117" y="128"/>
                  </a:cubicBezTo>
                  <a:cubicBezTo>
                    <a:pt x="117" y="122"/>
                    <a:pt x="122" y="117"/>
                    <a:pt x="129" y="117"/>
                  </a:cubicBezTo>
                  <a:close/>
                  <a:moveTo>
                    <a:pt x="125" y="128"/>
                  </a:moveTo>
                  <a:cubicBezTo>
                    <a:pt x="125" y="128"/>
                    <a:pt x="125" y="128"/>
                    <a:pt x="125" y="128"/>
                  </a:cubicBezTo>
                  <a:cubicBezTo>
                    <a:pt x="125" y="130"/>
                    <a:pt x="127" y="132"/>
                    <a:pt x="129" y="132"/>
                  </a:cubicBezTo>
                  <a:cubicBezTo>
                    <a:pt x="131" y="132"/>
                    <a:pt x="132" y="130"/>
                    <a:pt x="132" y="128"/>
                  </a:cubicBezTo>
                  <a:cubicBezTo>
                    <a:pt x="132" y="126"/>
                    <a:pt x="131" y="125"/>
                    <a:pt x="129" y="125"/>
                  </a:cubicBezTo>
                  <a:cubicBezTo>
                    <a:pt x="127" y="125"/>
                    <a:pt x="125" y="126"/>
                    <a:pt x="125" y="128"/>
                  </a:cubicBez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7" y="21"/>
                    <a:pt x="146" y="25"/>
                    <a:pt x="152" y="31"/>
                  </a:cubicBezTo>
                  <a:cubicBezTo>
                    <a:pt x="159" y="38"/>
                    <a:pt x="162" y="46"/>
                    <a:pt x="162" y="55"/>
                  </a:cubicBezTo>
                  <a:cubicBezTo>
                    <a:pt x="162" y="73"/>
                    <a:pt x="147" y="88"/>
                    <a:pt x="129" y="88"/>
                  </a:cubicBezTo>
                  <a:cubicBezTo>
                    <a:pt x="120" y="88"/>
                    <a:pt x="111" y="85"/>
                    <a:pt x="105" y="79"/>
                  </a:cubicBezTo>
                  <a:cubicBezTo>
                    <a:pt x="99" y="72"/>
                    <a:pt x="95" y="64"/>
                    <a:pt x="95" y="55"/>
                  </a:cubicBezTo>
                  <a:cubicBezTo>
                    <a:pt x="95" y="36"/>
                    <a:pt x="110" y="21"/>
                    <a:pt x="129" y="21"/>
                  </a:cubicBezTo>
                  <a:close/>
                  <a:moveTo>
                    <a:pt x="129" y="3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15" y="30"/>
                    <a:pt x="104" y="41"/>
                    <a:pt x="104" y="55"/>
                  </a:cubicBezTo>
                  <a:cubicBezTo>
                    <a:pt x="104" y="69"/>
                    <a:pt x="115" y="80"/>
                    <a:pt x="129" y="80"/>
                  </a:cubicBezTo>
                  <a:cubicBezTo>
                    <a:pt x="143" y="80"/>
                    <a:pt x="154" y="69"/>
                    <a:pt x="154" y="55"/>
                  </a:cubicBezTo>
                  <a:cubicBezTo>
                    <a:pt x="154" y="48"/>
                    <a:pt x="151" y="42"/>
                    <a:pt x="146" y="37"/>
                  </a:cubicBezTo>
                  <a:cubicBezTo>
                    <a:pt x="142" y="32"/>
                    <a:pt x="135" y="30"/>
                    <a:pt x="129" y="30"/>
                  </a:cubicBezTo>
                  <a:close/>
                  <a:moveTo>
                    <a:pt x="129" y="43"/>
                  </a:moveTo>
                  <a:cubicBezTo>
                    <a:pt x="129" y="43"/>
                    <a:pt x="129" y="43"/>
                    <a:pt x="129" y="43"/>
                  </a:cubicBezTo>
                  <a:cubicBezTo>
                    <a:pt x="135" y="43"/>
                    <a:pt x="141" y="48"/>
                    <a:pt x="141" y="55"/>
                  </a:cubicBezTo>
                  <a:cubicBezTo>
                    <a:pt x="141" y="61"/>
                    <a:pt x="135" y="67"/>
                    <a:pt x="129" y="67"/>
                  </a:cubicBezTo>
                  <a:cubicBezTo>
                    <a:pt x="122" y="67"/>
                    <a:pt x="117" y="61"/>
                    <a:pt x="117" y="55"/>
                  </a:cubicBezTo>
                  <a:cubicBezTo>
                    <a:pt x="117" y="48"/>
                    <a:pt x="122" y="43"/>
                    <a:pt x="129" y="43"/>
                  </a:cubicBezTo>
                  <a:close/>
                  <a:moveTo>
                    <a:pt x="125" y="55"/>
                  </a:moveTo>
                  <a:cubicBezTo>
                    <a:pt x="125" y="55"/>
                    <a:pt x="125" y="55"/>
                    <a:pt x="125" y="55"/>
                  </a:cubicBezTo>
                  <a:cubicBezTo>
                    <a:pt x="125" y="57"/>
                    <a:pt x="127" y="58"/>
                    <a:pt x="129" y="58"/>
                  </a:cubicBezTo>
                  <a:cubicBezTo>
                    <a:pt x="131" y="58"/>
                    <a:pt x="132" y="57"/>
                    <a:pt x="132" y="55"/>
                  </a:cubicBezTo>
                  <a:cubicBezTo>
                    <a:pt x="132" y="53"/>
                    <a:pt x="131" y="52"/>
                    <a:pt x="129" y="52"/>
                  </a:cubicBezTo>
                  <a:cubicBezTo>
                    <a:pt x="127" y="52"/>
                    <a:pt x="125" y="53"/>
                    <a:pt x="125" y="55"/>
                  </a:cubicBezTo>
                  <a:close/>
                  <a:moveTo>
                    <a:pt x="55" y="21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4" y="21"/>
                    <a:pt x="72" y="25"/>
                    <a:pt x="79" y="31"/>
                  </a:cubicBezTo>
                  <a:cubicBezTo>
                    <a:pt x="86" y="38"/>
                    <a:pt x="89" y="46"/>
                    <a:pt x="89" y="55"/>
                  </a:cubicBezTo>
                  <a:cubicBezTo>
                    <a:pt x="89" y="73"/>
                    <a:pt x="74" y="88"/>
                    <a:pt x="55" y="88"/>
                  </a:cubicBezTo>
                  <a:cubicBezTo>
                    <a:pt x="37" y="88"/>
                    <a:pt x="22" y="73"/>
                    <a:pt x="22" y="55"/>
                  </a:cubicBezTo>
                  <a:cubicBezTo>
                    <a:pt x="22" y="36"/>
                    <a:pt x="37" y="21"/>
                    <a:pt x="55" y="21"/>
                  </a:cubicBezTo>
                  <a:close/>
                  <a:moveTo>
                    <a:pt x="55" y="30"/>
                  </a:moveTo>
                  <a:cubicBezTo>
                    <a:pt x="55" y="30"/>
                    <a:pt x="55" y="30"/>
                    <a:pt x="55" y="30"/>
                  </a:cubicBezTo>
                  <a:cubicBezTo>
                    <a:pt x="42" y="30"/>
                    <a:pt x="30" y="41"/>
                    <a:pt x="30" y="55"/>
                  </a:cubicBezTo>
                  <a:cubicBezTo>
                    <a:pt x="30" y="69"/>
                    <a:pt x="42" y="80"/>
                    <a:pt x="55" y="80"/>
                  </a:cubicBezTo>
                  <a:cubicBezTo>
                    <a:pt x="69" y="80"/>
                    <a:pt x="80" y="69"/>
                    <a:pt x="80" y="55"/>
                  </a:cubicBezTo>
                  <a:cubicBezTo>
                    <a:pt x="80" y="48"/>
                    <a:pt x="78" y="42"/>
                    <a:pt x="73" y="37"/>
                  </a:cubicBezTo>
                  <a:cubicBezTo>
                    <a:pt x="68" y="32"/>
                    <a:pt x="62" y="30"/>
                    <a:pt x="55" y="30"/>
                  </a:cubicBezTo>
                  <a:close/>
                  <a:moveTo>
                    <a:pt x="55" y="43"/>
                  </a:moveTo>
                  <a:cubicBezTo>
                    <a:pt x="55" y="43"/>
                    <a:pt x="55" y="43"/>
                    <a:pt x="55" y="43"/>
                  </a:cubicBezTo>
                  <a:cubicBezTo>
                    <a:pt x="62" y="43"/>
                    <a:pt x="67" y="48"/>
                    <a:pt x="67" y="55"/>
                  </a:cubicBezTo>
                  <a:cubicBezTo>
                    <a:pt x="67" y="61"/>
                    <a:pt x="62" y="67"/>
                    <a:pt x="55" y="67"/>
                  </a:cubicBezTo>
                  <a:cubicBezTo>
                    <a:pt x="49" y="67"/>
                    <a:pt x="44" y="61"/>
                    <a:pt x="44" y="55"/>
                  </a:cubicBezTo>
                  <a:cubicBezTo>
                    <a:pt x="44" y="48"/>
                    <a:pt x="49" y="43"/>
                    <a:pt x="55" y="43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52" y="57"/>
                    <a:pt x="54" y="58"/>
                    <a:pt x="55" y="58"/>
                  </a:cubicBezTo>
                  <a:cubicBezTo>
                    <a:pt x="57" y="58"/>
                    <a:pt x="59" y="57"/>
                    <a:pt x="59" y="55"/>
                  </a:cubicBezTo>
                  <a:cubicBezTo>
                    <a:pt x="59" y="53"/>
                    <a:pt x="57" y="52"/>
                    <a:pt x="55" y="52"/>
                  </a:cubicBezTo>
                  <a:cubicBezTo>
                    <a:pt x="54" y="52"/>
                    <a:pt x="52" y="53"/>
                    <a:pt x="52" y="55"/>
                  </a:cubicBezTo>
                  <a:close/>
                  <a:moveTo>
                    <a:pt x="158" y="14"/>
                  </a:moveTo>
                  <a:cubicBezTo>
                    <a:pt x="158" y="14"/>
                    <a:pt x="158" y="14"/>
                    <a:pt x="15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0" y="14"/>
                    <a:pt x="15" y="19"/>
                    <a:pt x="15" y="26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61"/>
                    <a:pt x="16" y="164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20" y="168"/>
                    <a:pt x="23" y="169"/>
                    <a:pt x="26" y="169"/>
                  </a:cubicBezTo>
                  <a:cubicBezTo>
                    <a:pt x="158" y="169"/>
                    <a:pt x="158" y="169"/>
                    <a:pt x="158" y="169"/>
                  </a:cubicBezTo>
                  <a:cubicBezTo>
                    <a:pt x="161" y="169"/>
                    <a:pt x="164" y="168"/>
                    <a:pt x="166" y="166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8" y="164"/>
                    <a:pt x="170" y="161"/>
                    <a:pt x="170" y="158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0" y="19"/>
                    <a:pt x="165" y="14"/>
                    <a:pt x="158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61" tIns="34231" rIns="68461" bIns="34231" numCol="1" anchor="t" anchorCtr="0" compatLnSpc="1"/>
            <a:lstStyle/>
            <a:p>
              <a:endParaRPr lang="zh-CN" altLang="en-US" sz="1830">
                <a:latin typeface="+mn-ea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342541" y="3188651"/>
              <a:ext cx="1393371" cy="390120"/>
              <a:chOff x="1320800" y="2931886"/>
              <a:chExt cx="1393371" cy="391886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1320800" y="2931886"/>
                <a:ext cx="13933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3323772"/>
                <a:ext cx="13933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27"/>
            <p:cNvSpPr txBox="1"/>
            <p:nvPr/>
          </p:nvSpPr>
          <p:spPr>
            <a:xfrm>
              <a:off x="1309083" y="3196999"/>
              <a:ext cx="1549962" cy="338667"/>
            </a:xfrm>
            <a:prstGeom prst="rect">
              <a:avLst/>
            </a:prstGeom>
            <a:noFill/>
          </p:spPr>
          <p:txBody>
            <a:bodyPr wrap="square" lIns="68461" tIns="34231" rIns="68461" bIns="34231" rtlCol="0">
              <a:spAutoFit/>
            </a:bodyPr>
            <a:lstStyle/>
            <a:p>
              <a:pPr algn="ctr"/>
              <a:r>
                <a:rPr lang="zh-CN" altLang="en-US" sz="1220" dirty="0">
                  <a:solidFill>
                    <a:schemeClr val="bg1"/>
                  </a:solidFill>
                  <a:latin typeface="+mn-ea"/>
                </a:rPr>
                <a:t>人不善</a:t>
              </a:r>
              <a:r>
                <a:rPr lang="zh-CN" altLang="en-US" sz="1220" dirty="0">
                  <a:solidFill>
                    <a:schemeClr val="bg1"/>
                  </a:solidFill>
                  <a:latin typeface="+mn-ea"/>
                </a:rPr>
                <a:t>言</a:t>
              </a:r>
              <a:endParaRPr lang="zh-CN" altLang="en-US" sz="122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91257" y="3683525"/>
              <a:ext cx="1895934" cy="807720"/>
            </a:xfrm>
            <a:prstGeom prst="rect">
              <a:avLst/>
            </a:prstGeom>
          </p:spPr>
          <p:txBody>
            <a:bodyPr wrap="square" lIns="68461" tIns="34231" rIns="68461" bIns="34231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bg2"/>
                  </a:solidFill>
                  <a:latin typeface="+mn-ea"/>
                  <a:cs typeface="+mn-ea"/>
                  <a:sym typeface="Arial" panose="020B0604020202020204" pitchFamily="34" charset="0"/>
                </a:rPr>
                <a:t>不怎么会说话，表述的话很难理解，往往能够误导别人。</a:t>
              </a:r>
              <a:endParaRPr lang="zh-CN" altLang="en-US" sz="900" dirty="0">
                <a:solidFill>
                  <a:schemeClr val="bg2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855972" y="1491630"/>
            <a:ext cx="1515010" cy="2817529"/>
            <a:chOff x="3733735" y="2096244"/>
            <a:chExt cx="2020013" cy="3756705"/>
          </a:xfrm>
        </p:grpSpPr>
        <p:sp>
          <p:nvSpPr>
            <p:cNvPr id="19" name="圆角矩形 2"/>
            <p:cNvSpPr/>
            <p:nvPr/>
          </p:nvSpPr>
          <p:spPr>
            <a:xfrm>
              <a:off x="3733735" y="2096244"/>
              <a:ext cx="2020013" cy="3756705"/>
            </a:xfrm>
            <a:custGeom>
              <a:avLst/>
              <a:gdLst/>
              <a:ahLst/>
              <a:cxnLst/>
              <a:rect l="l" t="t" r="r" b="b"/>
              <a:pathLst>
                <a:path w="1138560" h="4101401">
                  <a:moveTo>
                    <a:pt x="0" y="0"/>
                  </a:moveTo>
                  <a:lnTo>
                    <a:pt x="1138560" y="0"/>
                  </a:lnTo>
                  <a:lnTo>
                    <a:pt x="1138560" y="3532121"/>
                  </a:lnTo>
                  <a:cubicBezTo>
                    <a:pt x="1138560" y="3846526"/>
                    <a:pt x="883685" y="4101401"/>
                    <a:pt x="569280" y="4101401"/>
                  </a:cubicBezTo>
                  <a:cubicBezTo>
                    <a:pt x="254875" y="4101401"/>
                    <a:pt x="0" y="3846526"/>
                    <a:pt x="0" y="353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68461" tIns="34231" rIns="68461" bIns="34231" rtlCol="0" anchor="ctr"/>
            <a:lstStyle/>
            <a:p>
              <a:pPr algn="ctr">
                <a:defRPr/>
              </a:pPr>
              <a:endParaRPr lang="en-US" sz="1830" kern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20" name="Freeform 85"/>
            <p:cNvSpPr>
              <a:spLocks noEditPoints="1"/>
            </p:cNvSpPr>
            <p:nvPr/>
          </p:nvSpPr>
          <p:spPr bwMode="auto">
            <a:xfrm>
              <a:off x="4511465" y="2540504"/>
              <a:ext cx="464555" cy="383424"/>
            </a:xfrm>
            <a:custGeom>
              <a:avLst/>
              <a:gdLst>
                <a:gd name="T0" fmla="*/ 7 w 183"/>
                <a:gd name="T1" fmla="*/ 0 h 152"/>
                <a:gd name="T2" fmla="*/ 183 w 183"/>
                <a:gd name="T3" fmla="*/ 7 h 152"/>
                <a:gd name="T4" fmla="*/ 183 w 183"/>
                <a:gd name="T5" fmla="*/ 128 h 152"/>
                <a:gd name="T6" fmla="*/ 176 w 183"/>
                <a:gd name="T7" fmla="*/ 135 h 152"/>
                <a:gd name="T8" fmla="*/ 99 w 183"/>
                <a:gd name="T9" fmla="*/ 143 h 152"/>
                <a:gd name="T10" fmla="*/ 138 w 183"/>
                <a:gd name="T11" fmla="*/ 144 h 152"/>
                <a:gd name="T12" fmla="*/ 138 w 183"/>
                <a:gd name="T13" fmla="*/ 152 h 152"/>
                <a:gd name="T14" fmla="*/ 41 w 183"/>
                <a:gd name="T15" fmla="*/ 148 h 152"/>
                <a:gd name="T16" fmla="*/ 85 w 183"/>
                <a:gd name="T17" fmla="*/ 144 h 152"/>
                <a:gd name="T18" fmla="*/ 85 w 183"/>
                <a:gd name="T19" fmla="*/ 135 h 152"/>
                <a:gd name="T20" fmla="*/ 0 w 183"/>
                <a:gd name="T21" fmla="*/ 128 h 152"/>
                <a:gd name="T22" fmla="*/ 0 w 183"/>
                <a:gd name="T23" fmla="*/ 7 h 152"/>
                <a:gd name="T24" fmla="*/ 134 w 183"/>
                <a:gd name="T25" fmla="*/ 62 h 152"/>
                <a:gd name="T26" fmla="*/ 139 w 183"/>
                <a:gd name="T27" fmla="*/ 58 h 152"/>
                <a:gd name="T28" fmla="*/ 143 w 183"/>
                <a:gd name="T29" fmla="*/ 73 h 152"/>
                <a:gd name="T30" fmla="*/ 134 w 183"/>
                <a:gd name="T31" fmla="*/ 73 h 152"/>
                <a:gd name="T32" fmla="*/ 121 w 183"/>
                <a:gd name="T33" fmla="*/ 48 h 152"/>
                <a:gd name="T34" fmla="*/ 125 w 183"/>
                <a:gd name="T35" fmla="*/ 43 h 152"/>
                <a:gd name="T36" fmla="*/ 129 w 183"/>
                <a:gd name="T37" fmla="*/ 87 h 152"/>
                <a:gd name="T38" fmla="*/ 121 w 183"/>
                <a:gd name="T39" fmla="*/ 87 h 152"/>
                <a:gd name="T40" fmla="*/ 108 w 183"/>
                <a:gd name="T41" fmla="*/ 36 h 152"/>
                <a:gd name="T42" fmla="*/ 112 w 183"/>
                <a:gd name="T43" fmla="*/ 31 h 152"/>
                <a:gd name="T44" fmla="*/ 116 w 183"/>
                <a:gd name="T45" fmla="*/ 99 h 152"/>
                <a:gd name="T46" fmla="*/ 108 w 183"/>
                <a:gd name="T47" fmla="*/ 99 h 152"/>
                <a:gd name="T48" fmla="*/ 94 w 183"/>
                <a:gd name="T49" fmla="*/ 54 h 152"/>
                <a:gd name="T50" fmla="*/ 98 w 183"/>
                <a:gd name="T51" fmla="*/ 50 h 152"/>
                <a:gd name="T52" fmla="*/ 103 w 183"/>
                <a:gd name="T53" fmla="*/ 81 h 152"/>
                <a:gd name="T54" fmla="*/ 94 w 183"/>
                <a:gd name="T55" fmla="*/ 81 h 152"/>
                <a:gd name="T56" fmla="*/ 81 w 183"/>
                <a:gd name="T57" fmla="*/ 43 h 152"/>
                <a:gd name="T58" fmla="*/ 85 w 183"/>
                <a:gd name="T59" fmla="*/ 39 h 152"/>
                <a:gd name="T60" fmla="*/ 89 w 183"/>
                <a:gd name="T61" fmla="*/ 92 h 152"/>
                <a:gd name="T62" fmla="*/ 81 w 183"/>
                <a:gd name="T63" fmla="*/ 92 h 152"/>
                <a:gd name="T64" fmla="*/ 67 w 183"/>
                <a:gd name="T65" fmla="*/ 53 h 152"/>
                <a:gd name="T66" fmla="*/ 71 w 183"/>
                <a:gd name="T67" fmla="*/ 49 h 152"/>
                <a:gd name="T68" fmla="*/ 76 w 183"/>
                <a:gd name="T69" fmla="*/ 82 h 152"/>
                <a:gd name="T70" fmla="*/ 67 w 183"/>
                <a:gd name="T71" fmla="*/ 82 h 152"/>
                <a:gd name="T72" fmla="*/ 40 w 183"/>
                <a:gd name="T73" fmla="*/ 59 h 152"/>
                <a:gd name="T74" fmla="*/ 45 w 183"/>
                <a:gd name="T75" fmla="*/ 55 h 152"/>
                <a:gd name="T76" fmla="*/ 49 w 183"/>
                <a:gd name="T77" fmla="*/ 76 h 152"/>
                <a:gd name="T78" fmla="*/ 40 w 183"/>
                <a:gd name="T79" fmla="*/ 76 h 152"/>
                <a:gd name="T80" fmla="*/ 54 w 183"/>
                <a:gd name="T81" fmla="*/ 41 h 152"/>
                <a:gd name="T82" fmla="*/ 58 w 183"/>
                <a:gd name="T83" fmla="*/ 37 h 152"/>
                <a:gd name="T84" fmla="*/ 62 w 183"/>
                <a:gd name="T85" fmla="*/ 94 h 152"/>
                <a:gd name="T86" fmla="*/ 54 w 183"/>
                <a:gd name="T87" fmla="*/ 94 h 152"/>
                <a:gd name="T88" fmla="*/ 157 w 183"/>
                <a:gd name="T89" fmla="*/ 102 h 152"/>
                <a:gd name="T90" fmla="*/ 164 w 183"/>
                <a:gd name="T91" fmla="*/ 109 h 152"/>
                <a:gd name="T92" fmla="*/ 150 w 183"/>
                <a:gd name="T93" fmla="*/ 109 h 152"/>
                <a:gd name="T94" fmla="*/ 169 w 183"/>
                <a:gd name="T95" fmla="*/ 14 h 152"/>
                <a:gd name="T96" fmla="*/ 14 w 183"/>
                <a:gd name="T97" fmla="*/ 14 h 152"/>
                <a:gd name="T98" fmla="*/ 169 w 183"/>
                <a:gd name="T99" fmla="*/ 12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" h="152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0" y="0"/>
                    <a:pt x="183" y="3"/>
                    <a:pt x="183" y="7"/>
                  </a:cubicBezTo>
                  <a:cubicBezTo>
                    <a:pt x="183" y="7"/>
                    <a:pt x="183" y="7"/>
                    <a:pt x="183" y="7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3" y="132"/>
                    <a:pt x="180" y="135"/>
                    <a:pt x="176" y="135"/>
                  </a:cubicBezTo>
                  <a:cubicBezTo>
                    <a:pt x="176" y="135"/>
                    <a:pt x="176" y="135"/>
                    <a:pt x="176" y="135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43"/>
                    <a:pt x="99" y="143"/>
                    <a:pt x="99" y="143"/>
                  </a:cubicBezTo>
                  <a:cubicBezTo>
                    <a:pt x="99" y="144"/>
                    <a:pt x="99" y="144"/>
                    <a:pt x="99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40" y="144"/>
                    <a:pt x="142" y="146"/>
                    <a:pt x="142" y="148"/>
                  </a:cubicBezTo>
                  <a:cubicBezTo>
                    <a:pt x="142" y="150"/>
                    <a:pt x="140" y="152"/>
                    <a:pt x="138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3" y="152"/>
                    <a:pt x="41" y="150"/>
                    <a:pt x="41" y="148"/>
                  </a:cubicBezTo>
                  <a:cubicBezTo>
                    <a:pt x="41" y="146"/>
                    <a:pt x="43" y="144"/>
                    <a:pt x="45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5" y="143"/>
                    <a:pt x="85" y="143"/>
                    <a:pt x="85" y="143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3" y="135"/>
                    <a:pt x="0" y="132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134" y="62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0"/>
                    <a:pt x="136" y="58"/>
                    <a:pt x="139" y="58"/>
                  </a:cubicBezTo>
                  <a:cubicBezTo>
                    <a:pt x="141" y="58"/>
                    <a:pt x="143" y="60"/>
                    <a:pt x="143" y="62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5"/>
                    <a:pt x="141" y="77"/>
                    <a:pt x="139" y="77"/>
                  </a:cubicBezTo>
                  <a:cubicBezTo>
                    <a:pt x="136" y="77"/>
                    <a:pt x="134" y="75"/>
                    <a:pt x="134" y="73"/>
                  </a:cubicBezTo>
                  <a:cubicBezTo>
                    <a:pt x="134" y="62"/>
                    <a:pt x="134" y="62"/>
                    <a:pt x="134" y="62"/>
                  </a:cubicBezTo>
                  <a:close/>
                  <a:moveTo>
                    <a:pt x="121" y="48"/>
                  </a:moveTo>
                  <a:cubicBezTo>
                    <a:pt x="121" y="48"/>
                    <a:pt x="121" y="48"/>
                    <a:pt x="121" y="48"/>
                  </a:cubicBezTo>
                  <a:cubicBezTo>
                    <a:pt x="121" y="45"/>
                    <a:pt x="123" y="43"/>
                    <a:pt x="125" y="43"/>
                  </a:cubicBezTo>
                  <a:cubicBezTo>
                    <a:pt x="128" y="43"/>
                    <a:pt x="129" y="45"/>
                    <a:pt x="129" y="48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9" y="90"/>
                    <a:pt x="128" y="92"/>
                    <a:pt x="125" y="92"/>
                  </a:cubicBezTo>
                  <a:cubicBezTo>
                    <a:pt x="123" y="92"/>
                    <a:pt x="121" y="90"/>
                    <a:pt x="121" y="87"/>
                  </a:cubicBezTo>
                  <a:cubicBezTo>
                    <a:pt x="121" y="48"/>
                    <a:pt x="121" y="48"/>
                    <a:pt x="121" y="48"/>
                  </a:cubicBezTo>
                  <a:close/>
                  <a:moveTo>
                    <a:pt x="108" y="36"/>
                  </a:moveTo>
                  <a:cubicBezTo>
                    <a:pt x="108" y="36"/>
                    <a:pt x="108" y="36"/>
                    <a:pt x="108" y="36"/>
                  </a:cubicBezTo>
                  <a:cubicBezTo>
                    <a:pt x="108" y="33"/>
                    <a:pt x="109" y="31"/>
                    <a:pt x="112" y="31"/>
                  </a:cubicBezTo>
                  <a:cubicBezTo>
                    <a:pt x="114" y="31"/>
                    <a:pt x="116" y="33"/>
                    <a:pt x="116" y="36"/>
                  </a:cubicBezTo>
                  <a:cubicBezTo>
                    <a:pt x="116" y="99"/>
                    <a:pt x="116" y="99"/>
                    <a:pt x="116" y="99"/>
                  </a:cubicBezTo>
                  <a:cubicBezTo>
                    <a:pt x="116" y="102"/>
                    <a:pt x="114" y="104"/>
                    <a:pt x="112" y="104"/>
                  </a:cubicBezTo>
                  <a:cubicBezTo>
                    <a:pt x="109" y="104"/>
                    <a:pt x="108" y="102"/>
                    <a:pt x="108" y="99"/>
                  </a:cubicBezTo>
                  <a:cubicBezTo>
                    <a:pt x="108" y="36"/>
                    <a:pt x="108" y="36"/>
                    <a:pt x="108" y="36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4" y="52"/>
                    <a:pt x="96" y="50"/>
                    <a:pt x="98" y="50"/>
                  </a:cubicBezTo>
                  <a:cubicBezTo>
                    <a:pt x="101" y="50"/>
                    <a:pt x="103" y="52"/>
                    <a:pt x="103" y="54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3" y="83"/>
                    <a:pt x="101" y="85"/>
                    <a:pt x="98" y="85"/>
                  </a:cubicBezTo>
                  <a:cubicBezTo>
                    <a:pt x="96" y="85"/>
                    <a:pt x="94" y="83"/>
                    <a:pt x="94" y="81"/>
                  </a:cubicBezTo>
                  <a:cubicBezTo>
                    <a:pt x="94" y="54"/>
                    <a:pt x="94" y="54"/>
                    <a:pt x="94" y="54"/>
                  </a:cubicBezTo>
                  <a:close/>
                  <a:moveTo>
                    <a:pt x="81" y="43"/>
                  </a:moveTo>
                  <a:cubicBezTo>
                    <a:pt x="81" y="43"/>
                    <a:pt x="81" y="43"/>
                    <a:pt x="81" y="43"/>
                  </a:cubicBezTo>
                  <a:cubicBezTo>
                    <a:pt x="81" y="41"/>
                    <a:pt x="83" y="39"/>
                    <a:pt x="85" y="39"/>
                  </a:cubicBezTo>
                  <a:cubicBezTo>
                    <a:pt x="87" y="39"/>
                    <a:pt x="89" y="41"/>
                    <a:pt x="89" y="43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4"/>
                    <a:pt x="87" y="96"/>
                    <a:pt x="85" y="96"/>
                  </a:cubicBezTo>
                  <a:cubicBezTo>
                    <a:pt x="83" y="96"/>
                    <a:pt x="81" y="94"/>
                    <a:pt x="81" y="92"/>
                  </a:cubicBezTo>
                  <a:cubicBezTo>
                    <a:pt x="81" y="43"/>
                    <a:pt x="81" y="43"/>
                    <a:pt x="81" y="43"/>
                  </a:cubicBezTo>
                  <a:close/>
                  <a:moveTo>
                    <a:pt x="67" y="5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51"/>
                    <a:pt x="69" y="49"/>
                    <a:pt x="71" y="49"/>
                  </a:cubicBezTo>
                  <a:cubicBezTo>
                    <a:pt x="74" y="49"/>
                    <a:pt x="76" y="51"/>
                    <a:pt x="76" y="53"/>
                  </a:cubicBezTo>
                  <a:cubicBezTo>
                    <a:pt x="76" y="82"/>
                    <a:pt x="76" y="82"/>
                    <a:pt x="76" y="82"/>
                  </a:cubicBezTo>
                  <a:cubicBezTo>
                    <a:pt x="76" y="84"/>
                    <a:pt x="74" y="86"/>
                    <a:pt x="71" y="86"/>
                  </a:cubicBezTo>
                  <a:cubicBezTo>
                    <a:pt x="69" y="86"/>
                    <a:pt x="67" y="84"/>
                    <a:pt x="67" y="82"/>
                  </a:cubicBezTo>
                  <a:cubicBezTo>
                    <a:pt x="67" y="53"/>
                    <a:pt x="67" y="53"/>
                    <a:pt x="67" y="53"/>
                  </a:cubicBezTo>
                  <a:close/>
                  <a:moveTo>
                    <a:pt x="40" y="59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40" y="56"/>
                    <a:pt x="42" y="55"/>
                    <a:pt x="45" y="55"/>
                  </a:cubicBezTo>
                  <a:cubicBezTo>
                    <a:pt x="47" y="55"/>
                    <a:pt x="49" y="56"/>
                    <a:pt x="49" y="59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9"/>
                    <a:pt x="47" y="80"/>
                    <a:pt x="45" y="80"/>
                  </a:cubicBezTo>
                  <a:cubicBezTo>
                    <a:pt x="42" y="80"/>
                    <a:pt x="40" y="79"/>
                    <a:pt x="40" y="76"/>
                  </a:cubicBezTo>
                  <a:cubicBezTo>
                    <a:pt x="40" y="59"/>
                    <a:pt x="40" y="59"/>
                    <a:pt x="40" y="59"/>
                  </a:cubicBez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4" y="39"/>
                    <a:pt x="56" y="37"/>
                    <a:pt x="58" y="37"/>
                  </a:cubicBezTo>
                  <a:cubicBezTo>
                    <a:pt x="60" y="37"/>
                    <a:pt x="62" y="39"/>
                    <a:pt x="62" y="41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7"/>
                    <a:pt x="60" y="98"/>
                    <a:pt x="58" y="98"/>
                  </a:cubicBezTo>
                  <a:cubicBezTo>
                    <a:pt x="56" y="98"/>
                    <a:pt x="54" y="97"/>
                    <a:pt x="54" y="94"/>
                  </a:cubicBezTo>
                  <a:cubicBezTo>
                    <a:pt x="54" y="41"/>
                    <a:pt x="54" y="41"/>
                    <a:pt x="54" y="41"/>
                  </a:cubicBezTo>
                  <a:close/>
                  <a:moveTo>
                    <a:pt x="157" y="102"/>
                  </a:moveTo>
                  <a:cubicBezTo>
                    <a:pt x="157" y="102"/>
                    <a:pt x="157" y="102"/>
                    <a:pt x="157" y="102"/>
                  </a:cubicBezTo>
                  <a:cubicBezTo>
                    <a:pt x="160" y="102"/>
                    <a:pt x="164" y="105"/>
                    <a:pt x="164" y="109"/>
                  </a:cubicBezTo>
                  <a:cubicBezTo>
                    <a:pt x="164" y="113"/>
                    <a:pt x="160" y="116"/>
                    <a:pt x="157" y="116"/>
                  </a:cubicBezTo>
                  <a:cubicBezTo>
                    <a:pt x="153" y="116"/>
                    <a:pt x="150" y="113"/>
                    <a:pt x="150" y="109"/>
                  </a:cubicBezTo>
                  <a:cubicBezTo>
                    <a:pt x="150" y="105"/>
                    <a:pt x="153" y="102"/>
                    <a:pt x="157" y="102"/>
                  </a:cubicBezTo>
                  <a:close/>
                  <a:moveTo>
                    <a:pt x="169" y="14"/>
                  </a:moveTo>
                  <a:cubicBezTo>
                    <a:pt x="169" y="14"/>
                    <a:pt x="169" y="14"/>
                    <a:pt x="169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50"/>
                    <a:pt x="14" y="85"/>
                    <a:pt x="14" y="121"/>
                  </a:cubicBezTo>
                  <a:cubicBezTo>
                    <a:pt x="66" y="121"/>
                    <a:pt x="117" y="121"/>
                    <a:pt x="169" y="121"/>
                  </a:cubicBezTo>
                  <a:cubicBezTo>
                    <a:pt x="169" y="85"/>
                    <a:pt x="169" y="50"/>
                    <a:pt x="16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61" tIns="34231" rIns="68461" bIns="34231" numCol="1" anchor="t" anchorCtr="0" compatLnSpc="1"/>
            <a:lstStyle/>
            <a:p>
              <a:endParaRPr lang="zh-CN" altLang="en-US" sz="1830">
                <a:latin typeface="+mn-ea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047057" y="3188651"/>
              <a:ext cx="1393371" cy="390120"/>
              <a:chOff x="1320800" y="2931886"/>
              <a:chExt cx="1393371" cy="391886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1320800" y="2931886"/>
                <a:ext cx="13933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1320800" y="3323772"/>
                <a:ext cx="13933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4013600" y="3196999"/>
              <a:ext cx="1549962" cy="338667"/>
            </a:xfrm>
            <a:prstGeom prst="rect">
              <a:avLst/>
            </a:prstGeom>
            <a:noFill/>
          </p:spPr>
          <p:txBody>
            <a:bodyPr wrap="square" lIns="68461" tIns="34231" rIns="68461" bIns="34231" rtlCol="0">
              <a:spAutoFit/>
            </a:bodyPr>
            <a:lstStyle/>
            <a:p>
              <a:pPr algn="ctr"/>
              <a:r>
                <a:rPr lang="zh-CN" altLang="en-US" sz="1220" dirty="0">
                  <a:solidFill>
                    <a:schemeClr val="bg1"/>
                  </a:solidFill>
                  <a:latin typeface="+mn-ea"/>
                </a:rPr>
                <a:t>惯性思维</a:t>
              </a:r>
              <a:endParaRPr lang="zh-CN" altLang="en-US" sz="122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795775" y="3683525"/>
              <a:ext cx="1895934" cy="920327"/>
            </a:xfrm>
            <a:prstGeom prst="rect">
              <a:avLst/>
            </a:prstGeom>
          </p:spPr>
          <p:txBody>
            <a:bodyPr wrap="square" lIns="68461" tIns="34231" rIns="68461" bIns="3423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习惯性思维极大影响对业务的逻辑理解，缺乏针对实际问题找出有效性</a:t>
              </a: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方法。</a:t>
              </a:r>
              <a:endParaRPr lang="zh-CN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884359" y="1491630"/>
            <a:ext cx="1515010" cy="2817529"/>
            <a:chOff x="6438252" y="2096244"/>
            <a:chExt cx="2020013" cy="3756705"/>
          </a:xfrm>
        </p:grpSpPr>
        <p:sp>
          <p:nvSpPr>
            <p:cNvPr id="27" name="圆角矩形 2"/>
            <p:cNvSpPr/>
            <p:nvPr/>
          </p:nvSpPr>
          <p:spPr>
            <a:xfrm>
              <a:off x="6438252" y="2096244"/>
              <a:ext cx="2020013" cy="3756705"/>
            </a:xfrm>
            <a:custGeom>
              <a:avLst/>
              <a:gdLst/>
              <a:ahLst/>
              <a:cxnLst/>
              <a:rect l="l" t="t" r="r" b="b"/>
              <a:pathLst>
                <a:path w="1138560" h="4101401">
                  <a:moveTo>
                    <a:pt x="0" y="0"/>
                  </a:moveTo>
                  <a:lnTo>
                    <a:pt x="1138560" y="0"/>
                  </a:lnTo>
                  <a:lnTo>
                    <a:pt x="1138560" y="3532121"/>
                  </a:lnTo>
                  <a:cubicBezTo>
                    <a:pt x="1138560" y="3846526"/>
                    <a:pt x="883685" y="4101401"/>
                    <a:pt x="569280" y="4101401"/>
                  </a:cubicBezTo>
                  <a:cubicBezTo>
                    <a:pt x="254875" y="4101401"/>
                    <a:pt x="0" y="3846526"/>
                    <a:pt x="0" y="35321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68461" tIns="34231" rIns="68461" bIns="34231" rtlCol="0" anchor="ctr"/>
            <a:lstStyle/>
            <a:p>
              <a:pPr algn="ctr">
                <a:defRPr/>
              </a:pPr>
              <a:endParaRPr lang="en-US" sz="1830" kern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28" name="Freeform 86"/>
            <p:cNvSpPr>
              <a:spLocks noEditPoints="1"/>
            </p:cNvSpPr>
            <p:nvPr/>
          </p:nvSpPr>
          <p:spPr bwMode="auto">
            <a:xfrm>
              <a:off x="7199891" y="2474821"/>
              <a:ext cx="496738" cy="514793"/>
            </a:xfrm>
            <a:custGeom>
              <a:avLst/>
              <a:gdLst>
                <a:gd name="T0" fmla="*/ 16 w 196"/>
                <a:gd name="T1" fmla="*/ 106 h 204"/>
                <a:gd name="T2" fmla="*/ 187 w 196"/>
                <a:gd name="T3" fmla="*/ 113 h 204"/>
                <a:gd name="T4" fmla="*/ 187 w 196"/>
                <a:gd name="T5" fmla="*/ 137 h 204"/>
                <a:gd name="T6" fmla="*/ 179 w 196"/>
                <a:gd name="T7" fmla="*/ 144 h 204"/>
                <a:gd name="T8" fmla="*/ 179 w 196"/>
                <a:gd name="T9" fmla="*/ 187 h 204"/>
                <a:gd name="T10" fmla="*/ 36 w 196"/>
                <a:gd name="T11" fmla="*/ 204 h 204"/>
                <a:gd name="T12" fmla="*/ 16 w 196"/>
                <a:gd name="T13" fmla="*/ 144 h 204"/>
                <a:gd name="T14" fmla="*/ 9 w 196"/>
                <a:gd name="T15" fmla="*/ 137 h 204"/>
                <a:gd name="T16" fmla="*/ 9 w 196"/>
                <a:gd name="T17" fmla="*/ 113 h 204"/>
                <a:gd name="T18" fmla="*/ 96 w 196"/>
                <a:gd name="T19" fmla="*/ 59 h 204"/>
                <a:gd name="T20" fmla="*/ 98 w 196"/>
                <a:gd name="T21" fmla="*/ 65 h 204"/>
                <a:gd name="T22" fmla="*/ 95 w 196"/>
                <a:gd name="T23" fmla="*/ 67 h 204"/>
                <a:gd name="T24" fmla="*/ 90 w 196"/>
                <a:gd name="T25" fmla="*/ 64 h 204"/>
                <a:gd name="T26" fmla="*/ 96 w 196"/>
                <a:gd name="T27" fmla="*/ 59 h 204"/>
                <a:gd name="T28" fmla="*/ 100 w 196"/>
                <a:gd name="T29" fmla="*/ 52 h 204"/>
                <a:gd name="T30" fmla="*/ 29 w 196"/>
                <a:gd name="T31" fmla="*/ 11 h 204"/>
                <a:gd name="T32" fmla="*/ 81 w 196"/>
                <a:gd name="T33" fmla="*/ 62 h 204"/>
                <a:gd name="T34" fmla="*/ 97 w 196"/>
                <a:gd name="T35" fmla="*/ 75 h 204"/>
                <a:gd name="T36" fmla="*/ 105 w 196"/>
                <a:gd name="T37" fmla="*/ 69 h 204"/>
                <a:gd name="T38" fmla="*/ 58 w 196"/>
                <a:gd name="T39" fmla="*/ 43 h 204"/>
                <a:gd name="T40" fmla="*/ 19 w 196"/>
                <a:gd name="T41" fmla="*/ 25 h 204"/>
                <a:gd name="T42" fmla="*/ 58 w 196"/>
                <a:gd name="T43" fmla="*/ 43 h 204"/>
                <a:gd name="T44" fmla="*/ 100 w 196"/>
                <a:gd name="T45" fmla="*/ 86 h 204"/>
                <a:gd name="T46" fmla="*/ 98 w 196"/>
                <a:gd name="T47" fmla="*/ 92 h 204"/>
                <a:gd name="T48" fmla="*/ 106 w 196"/>
                <a:gd name="T49" fmla="*/ 91 h 204"/>
                <a:gd name="T50" fmla="*/ 100 w 196"/>
                <a:gd name="T51" fmla="*/ 86 h 204"/>
                <a:gd name="T52" fmla="*/ 96 w 196"/>
                <a:gd name="T53" fmla="*/ 79 h 204"/>
                <a:gd name="T54" fmla="*/ 167 w 196"/>
                <a:gd name="T55" fmla="*/ 38 h 204"/>
                <a:gd name="T56" fmla="*/ 115 w 196"/>
                <a:gd name="T57" fmla="*/ 89 h 204"/>
                <a:gd name="T58" fmla="*/ 99 w 196"/>
                <a:gd name="T59" fmla="*/ 102 h 204"/>
                <a:gd name="T60" fmla="*/ 91 w 196"/>
                <a:gd name="T61" fmla="*/ 96 h 204"/>
                <a:gd name="T62" fmla="*/ 137 w 196"/>
                <a:gd name="T63" fmla="*/ 69 h 204"/>
                <a:gd name="T64" fmla="*/ 176 w 196"/>
                <a:gd name="T65" fmla="*/ 52 h 204"/>
                <a:gd name="T66" fmla="*/ 137 w 196"/>
                <a:gd name="T67" fmla="*/ 69 h 204"/>
                <a:gd name="T68" fmla="*/ 74 w 196"/>
                <a:gd name="T69" fmla="*/ 149 h 204"/>
                <a:gd name="T70" fmla="*/ 90 w 196"/>
                <a:gd name="T71" fmla="*/ 189 h 204"/>
                <a:gd name="T72" fmla="*/ 43 w 196"/>
                <a:gd name="T73" fmla="*/ 189 h 204"/>
                <a:gd name="T74" fmla="*/ 31 w 196"/>
                <a:gd name="T75" fmla="*/ 158 h 204"/>
                <a:gd name="T76" fmla="*/ 36 w 196"/>
                <a:gd name="T77" fmla="*/ 189 h 204"/>
                <a:gd name="T78" fmla="*/ 34 w 196"/>
                <a:gd name="T79" fmla="*/ 144 h 204"/>
                <a:gd name="T80" fmla="*/ 51 w 196"/>
                <a:gd name="T81" fmla="*/ 185 h 204"/>
                <a:gd name="T82" fmla="*/ 34 w 196"/>
                <a:gd name="T83" fmla="*/ 144 h 204"/>
                <a:gd name="T84" fmla="*/ 81 w 196"/>
                <a:gd name="T85" fmla="*/ 144 h 204"/>
                <a:gd name="T86" fmla="*/ 115 w 196"/>
                <a:gd name="T87" fmla="*/ 144 h 204"/>
                <a:gd name="T88" fmla="*/ 122 w 196"/>
                <a:gd name="T89" fmla="*/ 149 h 204"/>
                <a:gd name="T90" fmla="*/ 105 w 196"/>
                <a:gd name="T91" fmla="*/ 189 h 204"/>
                <a:gd name="T92" fmla="*/ 122 w 196"/>
                <a:gd name="T93" fmla="*/ 149 h 204"/>
                <a:gd name="T94" fmla="*/ 165 w 196"/>
                <a:gd name="T95" fmla="*/ 158 h 204"/>
                <a:gd name="T96" fmla="*/ 160 w 196"/>
                <a:gd name="T97" fmla="*/ 189 h 204"/>
                <a:gd name="T98" fmla="*/ 165 w 196"/>
                <a:gd name="T99" fmla="*/ 158 h 204"/>
                <a:gd name="T100" fmla="*/ 128 w 196"/>
                <a:gd name="T101" fmla="*/ 144 h 204"/>
                <a:gd name="T102" fmla="*/ 162 w 196"/>
                <a:gd name="T103" fmla="*/ 144 h 204"/>
                <a:gd name="T104" fmla="*/ 173 w 196"/>
                <a:gd name="T105" fmla="*/ 120 h 204"/>
                <a:gd name="T106" fmla="*/ 23 w 196"/>
                <a:gd name="T107" fmla="*/ 120 h 204"/>
                <a:gd name="T108" fmla="*/ 173 w 196"/>
                <a:gd name="T109" fmla="*/ 13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6" h="204">
                  <a:moveTo>
                    <a:pt x="16" y="106"/>
                  </a:moveTo>
                  <a:cubicBezTo>
                    <a:pt x="16" y="106"/>
                    <a:pt x="16" y="106"/>
                    <a:pt x="16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3" y="106"/>
                    <a:pt x="187" y="109"/>
                    <a:pt x="187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37"/>
                    <a:pt x="187" y="137"/>
                    <a:pt x="187" y="137"/>
                  </a:cubicBezTo>
                  <a:cubicBezTo>
                    <a:pt x="187" y="141"/>
                    <a:pt x="183" y="144"/>
                    <a:pt x="180" y="144"/>
                  </a:cubicBezTo>
                  <a:cubicBezTo>
                    <a:pt x="179" y="144"/>
                    <a:pt x="179" y="144"/>
                    <a:pt x="179" y="144"/>
                  </a:cubicBezTo>
                  <a:cubicBezTo>
                    <a:pt x="179" y="144"/>
                    <a:pt x="179" y="144"/>
                    <a:pt x="179" y="144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79" y="197"/>
                    <a:pt x="170" y="204"/>
                    <a:pt x="160" y="204"/>
                  </a:cubicBezTo>
                  <a:cubicBezTo>
                    <a:pt x="36" y="204"/>
                    <a:pt x="36" y="204"/>
                    <a:pt x="36" y="204"/>
                  </a:cubicBezTo>
                  <a:cubicBezTo>
                    <a:pt x="26" y="204"/>
                    <a:pt x="16" y="197"/>
                    <a:pt x="16" y="187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2" y="144"/>
                    <a:pt x="9" y="141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09"/>
                    <a:pt x="12" y="106"/>
                    <a:pt x="16" y="106"/>
                  </a:cubicBezTo>
                  <a:close/>
                  <a:moveTo>
                    <a:pt x="96" y="59"/>
                  </a:moveTo>
                  <a:cubicBezTo>
                    <a:pt x="96" y="59"/>
                    <a:pt x="96" y="59"/>
                    <a:pt x="96" y="59"/>
                  </a:cubicBezTo>
                  <a:cubicBezTo>
                    <a:pt x="98" y="60"/>
                    <a:pt x="99" y="63"/>
                    <a:pt x="98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66"/>
                    <a:pt x="96" y="67"/>
                    <a:pt x="95" y="67"/>
                  </a:cubicBezTo>
                  <a:cubicBezTo>
                    <a:pt x="93" y="68"/>
                    <a:pt x="90" y="66"/>
                    <a:pt x="90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89" y="62"/>
                    <a:pt x="90" y="59"/>
                    <a:pt x="93" y="59"/>
                  </a:cubicBezTo>
                  <a:cubicBezTo>
                    <a:pt x="94" y="58"/>
                    <a:pt x="95" y="59"/>
                    <a:pt x="96" y="59"/>
                  </a:cubicBezTo>
                  <a:close/>
                  <a:moveTo>
                    <a:pt x="100" y="52"/>
                  </a:moveTo>
                  <a:cubicBezTo>
                    <a:pt x="100" y="52"/>
                    <a:pt x="100" y="52"/>
                    <a:pt x="100" y="52"/>
                  </a:cubicBezTo>
                  <a:cubicBezTo>
                    <a:pt x="96" y="49"/>
                    <a:pt x="90" y="50"/>
                    <a:pt x="86" y="5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15" y="0"/>
                    <a:pt x="0" y="26"/>
                    <a:pt x="16" y="33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5"/>
                    <a:pt x="82" y="69"/>
                    <a:pt x="84" y="71"/>
                  </a:cubicBezTo>
                  <a:cubicBezTo>
                    <a:pt x="87" y="75"/>
                    <a:pt x="92" y="77"/>
                    <a:pt x="97" y="75"/>
                  </a:cubicBezTo>
                  <a:cubicBezTo>
                    <a:pt x="100" y="74"/>
                    <a:pt x="103" y="73"/>
                    <a:pt x="105" y="70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8" y="63"/>
                    <a:pt x="106" y="55"/>
                    <a:pt x="100" y="52"/>
                  </a:cubicBezTo>
                  <a:close/>
                  <a:moveTo>
                    <a:pt x="58" y="43"/>
                  </a:moveTo>
                  <a:cubicBezTo>
                    <a:pt x="58" y="43"/>
                    <a:pt x="58" y="43"/>
                    <a:pt x="58" y="4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5" y="23"/>
                    <a:pt x="20" y="15"/>
                    <a:pt x="24" y="17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100" y="86"/>
                  </a:moveTo>
                  <a:cubicBezTo>
                    <a:pt x="100" y="86"/>
                    <a:pt x="100" y="86"/>
                    <a:pt x="100" y="86"/>
                  </a:cubicBezTo>
                  <a:cubicBezTo>
                    <a:pt x="98" y="87"/>
                    <a:pt x="97" y="90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0" y="94"/>
                    <a:pt x="101" y="94"/>
                  </a:cubicBezTo>
                  <a:cubicBezTo>
                    <a:pt x="103" y="95"/>
                    <a:pt x="106" y="93"/>
                    <a:pt x="106" y="91"/>
                  </a:cubicBezTo>
                  <a:cubicBezTo>
                    <a:pt x="107" y="89"/>
                    <a:pt x="106" y="86"/>
                    <a:pt x="103" y="86"/>
                  </a:cubicBezTo>
                  <a:cubicBezTo>
                    <a:pt x="102" y="85"/>
                    <a:pt x="101" y="86"/>
                    <a:pt x="100" y="86"/>
                  </a:cubicBezTo>
                  <a:close/>
                  <a:moveTo>
                    <a:pt x="96" y="79"/>
                  </a:moveTo>
                  <a:cubicBezTo>
                    <a:pt x="96" y="79"/>
                    <a:pt x="96" y="79"/>
                    <a:pt x="96" y="79"/>
                  </a:cubicBezTo>
                  <a:cubicBezTo>
                    <a:pt x="100" y="76"/>
                    <a:pt x="105" y="77"/>
                    <a:pt x="109" y="79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81" y="27"/>
                    <a:pt x="196" y="53"/>
                    <a:pt x="180" y="60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2"/>
                    <a:pt x="114" y="95"/>
                    <a:pt x="112" y="98"/>
                  </a:cubicBezTo>
                  <a:cubicBezTo>
                    <a:pt x="109" y="102"/>
                    <a:pt x="104" y="104"/>
                    <a:pt x="99" y="102"/>
                  </a:cubicBezTo>
                  <a:cubicBezTo>
                    <a:pt x="96" y="102"/>
                    <a:pt x="93" y="100"/>
                    <a:pt x="91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87" y="90"/>
                    <a:pt x="90" y="82"/>
                    <a:pt x="96" y="79"/>
                  </a:cubicBezTo>
                  <a:close/>
                  <a:moveTo>
                    <a:pt x="137" y="69"/>
                  </a:moveTo>
                  <a:cubicBezTo>
                    <a:pt x="137" y="69"/>
                    <a:pt x="137" y="69"/>
                    <a:pt x="137" y="69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81" y="50"/>
                    <a:pt x="176" y="41"/>
                    <a:pt x="172" y="44"/>
                  </a:cubicBezTo>
                  <a:cubicBezTo>
                    <a:pt x="137" y="69"/>
                    <a:pt x="137" y="69"/>
                    <a:pt x="137" y="69"/>
                  </a:cubicBezTo>
                  <a:close/>
                  <a:moveTo>
                    <a:pt x="74" y="149"/>
                  </a:moveTo>
                  <a:cubicBezTo>
                    <a:pt x="74" y="149"/>
                    <a:pt x="74" y="149"/>
                    <a:pt x="74" y="149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90" y="189"/>
                    <a:pt x="90" y="189"/>
                    <a:pt x="90" y="189"/>
                  </a:cubicBezTo>
                  <a:cubicBezTo>
                    <a:pt x="74" y="149"/>
                    <a:pt x="74" y="149"/>
                    <a:pt x="74" y="149"/>
                  </a:cubicBezTo>
                  <a:close/>
                  <a:moveTo>
                    <a:pt x="43" y="189"/>
                  </a:moveTo>
                  <a:cubicBezTo>
                    <a:pt x="43" y="189"/>
                    <a:pt x="43" y="189"/>
                    <a:pt x="43" y="18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9"/>
                    <a:pt x="34" y="189"/>
                    <a:pt x="36" y="189"/>
                  </a:cubicBezTo>
                  <a:cubicBezTo>
                    <a:pt x="43" y="189"/>
                    <a:pt x="43" y="189"/>
                    <a:pt x="43" y="189"/>
                  </a:cubicBezTo>
                  <a:close/>
                  <a:moveTo>
                    <a:pt x="34" y="144"/>
                  </a:moveTo>
                  <a:cubicBezTo>
                    <a:pt x="34" y="144"/>
                    <a:pt x="34" y="144"/>
                    <a:pt x="34" y="144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67" y="144"/>
                    <a:pt x="67" y="144"/>
                    <a:pt x="67" y="144"/>
                  </a:cubicBezTo>
                  <a:cubicBezTo>
                    <a:pt x="34" y="144"/>
                    <a:pt x="34" y="144"/>
                    <a:pt x="34" y="144"/>
                  </a:cubicBezTo>
                  <a:close/>
                  <a:moveTo>
                    <a:pt x="81" y="144"/>
                  </a:moveTo>
                  <a:cubicBezTo>
                    <a:pt x="81" y="144"/>
                    <a:pt x="81" y="144"/>
                    <a:pt x="81" y="144"/>
                  </a:cubicBezTo>
                  <a:cubicBezTo>
                    <a:pt x="98" y="185"/>
                    <a:pt x="98" y="185"/>
                    <a:pt x="98" y="185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81" y="144"/>
                    <a:pt x="81" y="144"/>
                    <a:pt x="81" y="144"/>
                  </a:cubicBezTo>
                  <a:close/>
                  <a:moveTo>
                    <a:pt x="122" y="149"/>
                  </a:moveTo>
                  <a:cubicBezTo>
                    <a:pt x="122" y="149"/>
                    <a:pt x="122" y="149"/>
                    <a:pt x="122" y="149"/>
                  </a:cubicBezTo>
                  <a:cubicBezTo>
                    <a:pt x="105" y="189"/>
                    <a:pt x="105" y="189"/>
                    <a:pt x="105" y="189"/>
                  </a:cubicBezTo>
                  <a:cubicBezTo>
                    <a:pt x="138" y="189"/>
                    <a:pt x="138" y="189"/>
                    <a:pt x="138" y="189"/>
                  </a:cubicBezTo>
                  <a:cubicBezTo>
                    <a:pt x="122" y="149"/>
                    <a:pt x="122" y="149"/>
                    <a:pt x="122" y="149"/>
                  </a:cubicBezTo>
                  <a:close/>
                  <a:moveTo>
                    <a:pt x="165" y="158"/>
                  </a:moveTo>
                  <a:cubicBezTo>
                    <a:pt x="165" y="158"/>
                    <a:pt x="165" y="158"/>
                    <a:pt x="165" y="158"/>
                  </a:cubicBezTo>
                  <a:cubicBezTo>
                    <a:pt x="153" y="189"/>
                    <a:pt x="153" y="189"/>
                    <a:pt x="153" y="189"/>
                  </a:cubicBezTo>
                  <a:cubicBezTo>
                    <a:pt x="160" y="189"/>
                    <a:pt x="160" y="189"/>
                    <a:pt x="160" y="189"/>
                  </a:cubicBezTo>
                  <a:cubicBezTo>
                    <a:pt x="162" y="189"/>
                    <a:pt x="165" y="189"/>
                    <a:pt x="165" y="187"/>
                  </a:cubicBezTo>
                  <a:cubicBezTo>
                    <a:pt x="165" y="158"/>
                    <a:pt x="165" y="158"/>
                    <a:pt x="165" y="158"/>
                  </a:cubicBezTo>
                  <a:close/>
                  <a:moveTo>
                    <a:pt x="128" y="144"/>
                  </a:moveTo>
                  <a:cubicBezTo>
                    <a:pt x="128" y="144"/>
                    <a:pt x="128" y="144"/>
                    <a:pt x="128" y="144"/>
                  </a:cubicBezTo>
                  <a:cubicBezTo>
                    <a:pt x="145" y="185"/>
                    <a:pt x="145" y="185"/>
                    <a:pt x="145" y="185"/>
                  </a:cubicBezTo>
                  <a:cubicBezTo>
                    <a:pt x="162" y="144"/>
                    <a:pt x="162" y="144"/>
                    <a:pt x="162" y="144"/>
                  </a:cubicBezTo>
                  <a:cubicBezTo>
                    <a:pt x="128" y="144"/>
                    <a:pt x="128" y="144"/>
                    <a:pt x="128" y="144"/>
                  </a:cubicBezTo>
                  <a:close/>
                  <a:moveTo>
                    <a:pt x="173" y="120"/>
                  </a:moveTo>
                  <a:cubicBezTo>
                    <a:pt x="173" y="120"/>
                    <a:pt x="173" y="120"/>
                    <a:pt x="173" y="120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173" y="130"/>
                    <a:pt x="173" y="130"/>
                    <a:pt x="173" y="130"/>
                  </a:cubicBezTo>
                  <a:cubicBezTo>
                    <a:pt x="173" y="120"/>
                    <a:pt x="173" y="120"/>
                    <a:pt x="173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61" tIns="34231" rIns="68461" bIns="34231" numCol="1" anchor="t" anchorCtr="0" compatLnSpc="1"/>
            <a:lstStyle/>
            <a:p>
              <a:endParaRPr lang="zh-CN" altLang="en-US" sz="1830">
                <a:latin typeface="+mn-ea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751574" y="3188651"/>
              <a:ext cx="1393371" cy="390120"/>
              <a:chOff x="1320800" y="2931886"/>
              <a:chExt cx="1393371" cy="391886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1320800" y="2931886"/>
                <a:ext cx="13933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320800" y="3323772"/>
                <a:ext cx="13933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39"/>
            <p:cNvSpPr txBox="1"/>
            <p:nvPr/>
          </p:nvSpPr>
          <p:spPr>
            <a:xfrm>
              <a:off x="6718117" y="3196999"/>
              <a:ext cx="1549962" cy="338667"/>
            </a:xfrm>
            <a:prstGeom prst="rect">
              <a:avLst/>
            </a:prstGeom>
            <a:noFill/>
          </p:spPr>
          <p:txBody>
            <a:bodyPr wrap="square" lIns="68461" tIns="34231" rIns="68461" bIns="34231" rtlCol="0">
              <a:spAutoFit/>
            </a:bodyPr>
            <a:lstStyle/>
            <a:p>
              <a:pPr algn="ctr"/>
              <a:r>
                <a:rPr lang="zh-CN" altLang="en-US" sz="1220" dirty="0">
                  <a:solidFill>
                    <a:schemeClr val="bg1"/>
                  </a:solidFill>
                  <a:latin typeface="+mn-ea"/>
                </a:rPr>
                <a:t>自我理解</a:t>
              </a:r>
              <a:r>
                <a:rPr lang="zh-CN" altLang="en-US" sz="1220" dirty="0">
                  <a:solidFill>
                    <a:schemeClr val="bg1"/>
                  </a:solidFill>
                  <a:latin typeface="+mn-ea"/>
                </a:rPr>
                <a:t>差</a:t>
              </a:r>
              <a:endParaRPr lang="zh-CN" altLang="en-US" sz="122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500292" y="3683525"/>
              <a:ext cx="1895934" cy="920327"/>
            </a:xfrm>
            <a:prstGeom prst="rect">
              <a:avLst/>
            </a:prstGeom>
          </p:spPr>
          <p:txBody>
            <a:bodyPr wrap="square" lIns="68461" tIns="34231" rIns="68461" bIns="34231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因为个人特殊原因，</a:t>
              </a: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我听到的，和我理解的，有时候是截然相反。</a:t>
              </a:r>
              <a:endParaRPr lang="zh-CN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912748" y="1491630"/>
            <a:ext cx="1515010" cy="2817529"/>
            <a:chOff x="9142770" y="2096244"/>
            <a:chExt cx="2020013" cy="3756705"/>
          </a:xfrm>
        </p:grpSpPr>
        <p:sp>
          <p:nvSpPr>
            <p:cNvPr id="35" name="圆角矩形 2"/>
            <p:cNvSpPr/>
            <p:nvPr/>
          </p:nvSpPr>
          <p:spPr>
            <a:xfrm>
              <a:off x="9142770" y="2096244"/>
              <a:ext cx="2020013" cy="3756705"/>
            </a:xfrm>
            <a:custGeom>
              <a:avLst/>
              <a:gdLst/>
              <a:ahLst/>
              <a:cxnLst/>
              <a:rect l="l" t="t" r="r" b="b"/>
              <a:pathLst>
                <a:path w="1138560" h="4101401">
                  <a:moveTo>
                    <a:pt x="0" y="0"/>
                  </a:moveTo>
                  <a:lnTo>
                    <a:pt x="1138560" y="0"/>
                  </a:lnTo>
                  <a:lnTo>
                    <a:pt x="1138560" y="3532121"/>
                  </a:lnTo>
                  <a:cubicBezTo>
                    <a:pt x="1138560" y="3846526"/>
                    <a:pt x="883685" y="4101401"/>
                    <a:pt x="569280" y="4101401"/>
                  </a:cubicBezTo>
                  <a:cubicBezTo>
                    <a:pt x="254875" y="4101401"/>
                    <a:pt x="0" y="3846526"/>
                    <a:pt x="0" y="35321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68461" tIns="34231" rIns="68461" bIns="34231" rtlCol="0" anchor="ctr"/>
            <a:lstStyle/>
            <a:p>
              <a:pPr algn="ctr">
                <a:defRPr/>
              </a:pPr>
              <a:endParaRPr lang="en-US" sz="1830" kern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36" name="Freeform 115"/>
            <p:cNvSpPr>
              <a:spLocks noEditPoints="1"/>
            </p:cNvSpPr>
            <p:nvPr/>
          </p:nvSpPr>
          <p:spPr bwMode="auto">
            <a:xfrm>
              <a:off x="9909772" y="2530359"/>
              <a:ext cx="486011" cy="403717"/>
            </a:xfrm>
            <a:custGeom>
              <a:avLst/>
              <a:gdLst>
                <a:gd name="T0" fmla="*/ 42 w 192"/>
                <a:gd name="T1" fmla="*/ 5 h 160"/>
                <a:gd name="T2" fmla="*/ 73 w 192"/>
                <a:gd name="T3" fmla="*/ 0 h 160"/>
                <a:gd name="T4" fmla="*/ 86 w 192"/>
                <a:gd name="T5" fmla="*/ 5 h 160"/>
                <a:gd name="T6" fmla="*/ 86 w 192"/>
                <a:gd name="T7" fmla="*/ 154 h 160"/>
                <a:gd name="T8" fmla="*/ 54 w 192"/>
                <a:gd name="T9" fmla="*/ 160 h 160"/>
                <a:gd name="T10" fmla="*/ 38 w 192"/>
                <a:gd name="T11" fmla="*/ 149 h 160"/>
                <a:gd name="T12" fmla="*/ 0 w 192"/>
                <a:gd name="T13" fmla="*/ 132 h 160"/>
                <a:gd name="T14" fmla="*/ 17 w 192"/>
                <a:gd name="T15" fmla="*/ 10 h 160"/>
                <a:gd name="T16" fmla="*/ 169 w 192"/>
                <a:gd name="T17" fmla="*/ 37 h 160"/>
                <a:gd name="T18" fmla="*/ 165 w 192"/>
                <a:gd name="T19" fmla="*/ 33 h 160"/>
                <a:gd name="T20" fmla="*/ 169 w 192"/>
                <a:gd name="T21" fmla="*/ 54 h 160"/>
                <a:gd name="T22" fmla="*/ 165 w 192"/>
                <a:gd name="T23" fmla="*/ 50 h 160"/>
                <a:gd name="T24" fmla="*/ 169 w 192"/>
                <a:gd name="T25" fmla="*/ 71 h 160"/>
                <a:gd name="T26" fmla="*/ 165 w 192"/>
                <a:gd name="T27" fmla="*/ 67 h 160"/>
                <a:gd name="T28" fmla="*/ 169 w 192"/>
                <a:gd name="T29" fmla="*/ 88 h 160"/>
                <a:gd name="T30" fmla="*/ 165 w 192"/>
                <a:gd name="T31" fmla="*/ 84 h 160"/>
                <a:gd name="T32" fmla="*/ 169 w 192"/>
                <a:gd name="T33" fmla="*/ 105 h 160"/>
                <a:gd name="T34" fmla="*/ 165 w 192"/>
                <a:gd name="T35" fmla="*/ 101 h 160"/>
                <a:gd name="T36" fmla="*/ 169 w 192"/>
                <a:gd name="T37" fmla="*/ 122 h 160"/>
                <a:gd name="T38" fmla="*/ 165 w 192"/>
                <a:gd name="T39" fmla="*/ 118 h 160"/>
                <a:gd name="T40" fmla="*/ 26 w 192"/>
                <a:gd name="T41" fmla="*/ 41 h 160"/>
                <a:gd name="T42" fmla="*/ 37 w 192"/>
                <a:gd name="T43" fmla="*/ 33 h 160"/>
                <a:gd name="T44" fmla="*/ 15 w 192"/>
                <a:gd name="T45" fmla="*/ 25 h 160"/>
                <a:gd name="T46" fmla="*/ 15 w 192"/>
                <a:gd name="T47" fmla="*/ 134 h 160"/>
                <a:gd name="T48" fmla="*/ 37 w 192"/>
                <a:gd name="T49" fmla="*/ 126 h 160"/>
                <a:gd name="T50" fmla="*/ 26 w 192"/>
                <a:gd name="T51" fmla="*/ 118 h 160"/>
                <a:gd name="T52" fmla="*/ 26 w 192"/>
                <a:gd name="T53" fmla="*/ 109 h 160"/>
                <a:gd name="T54" fmla="*/ 37 w 192"/>
                <a:gd name="T55" fmla="*/ 101 h 160"/>
                <a:gd name="T56" fmla="*/ 22 w 192"/>
                <a:gd name="T57" fmla="*/ 88 h 160"/>
                <a:gd name="T58" fmla="*/ 37 w 192"/>
                <a:gd name="T59" fmla="*/ 58 h 160"/>
                <a:gd name="T60" fmla="*/ 26 w 192"/>
                <a:gd name="T61" fmla="*/ 50 h 160"/>
                <a:gd name="T62" fmla="*/ 96 w 192"/>
                <a:gd name="T63" fmla="*/ 7 h 160"/>
                <a:gd name="T64" fmla="*/ 104 w 192"/>
                <a:gd name="T65" fmla="*/ 7 h 160"/>
                <a:gd name="T66" fmla="*/ 96 w 192"/>
                <a:gd name="T67" fmla="*/ 152 h 160"/>
                <a:gd name="T68" fmla="*/ 110 w 192"/>
                <a:gd name="T69" fmla="*/ 7 h 160"/>
                <a:gd name="T70" fmla="*/ 119 w 192"/>
                <a:gd name="T71" fmla="*/ 152 h 160"/>
                <a:gd name="T72" fmla="*/ 110 w 192"/>
                <a:gd name="T73" fmla="*/ 7 h 160"/>
                <a:gd name="T74" fmla="*/ 129 w 192"/>
                <a:gd name="T75" fmla="*/ 2 h 160"/>
                <a:gd name="T76" fmla="*/ 129 w 192"/>
                <a:gd name="T77" fmla="*/ 157 h 160"/>
                <a:gd name="T78" fmla="*/ 156 w 192"/>
                <a:gd name="T79" fmla="*/ 0 h 160"/>
                <a:gd name="T80" fmla="*/ 187 w 192"/>
                <a:gd name="T81" fmla="*/ 5 h 160"/>
                <a:gd name="T82" fmla="*/ 192 w 192"/>
                <a:gd name="T83" fmla="*/ 17 h 160"/>
                <a:gd name="T84" fmla="*/ 187 w 192"/>
                <a:gd name="T85" fmla="*/ 154 h 160"/>
                <a:gd name="T86" fmla="*/ 143 w 192"/>
                <a:gd name="T87" fmla="*/ 154 h 160"/>
                <a:gd name="T88" fmla="*/ 138 w 192"/>
                <a:gd name="T89" fmla="*/ 17 h 160"/>
                <a:gd name="T90" fmla="*/ 156 w 192"/>
                <a:gd name="T91" fmla="*/ 0 h 160"/>
                <a:gd name="T92" fmla="*/ 156 w 192"/>
                <a:gd name="T93" fmla="*/ 14 h 160"/>
                <a:gd name="T94" fmla="*/ 153 w 192"/>
                <a:gd name="T95" fmla="*/ 15 h 160"/>
                <a:gd name="T96" fmla="*/ 153 w 192"/>
                <a:gd name="T97" fmla="*/ 144 h 160"/>
                <a:gd name="T98" fmla="*/ 175 w 192"/>
                <a:gd name="T99" fmla="*/ 145 h 160"/>
                <a:gd name="T100" fmla="*/ 177 w 192"/>
                <a:gd name="T101" fmla="*/ 144 h 160"/>
                <a:gd name="T102" fmla="*/ 177 w 192"/>
                <a:gd name="T103" fmla="*/ 15 h 160"/>
                <a:gd name="T104" fmla="*/ 51 w 192"/>
                <a:gd name="T105" fmla="*/ 17 h 160"/>
                <a:gd name="T106" fmla="*/ 51 w 192"/>
                <a:gd name="T107" fmla="*/ 17 h 160"/>
                <a:gd name="T108" fmla="*/ 52 w 192"/>
                <a:gd name="T109" fmla="*/ 144 h 160"/>
                <a:gd name="T110" fmla="*/ 54 w 192"/>
                <a:gd name="T111" fmla="*/ 145 h 160"/>
                <a:gd name="T112" fmla="*/ 76 w 192"/>
                <a:gd name="T113" fmla="*/ 144 h 160"/>
                <a:gd name="T114" fmla="*/ 77 w 192"/>
                <a:gd name="T115" fmla="*/ 17 h 160"/>
                <a:gd name="T116" fmla="*/ 73 w 192"/>
                <a:gd name="T117" fmla="*/ 14 h 160"/>
                <a:gd name="T118" fmla="*/ 52 w 192"/>
                <a:gd name="T119" fmla="*/ 1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160">
                  <a:moveTo>
                    <a:pt x="17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8"/>
                    <a:pt x="40" y="6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2"/>
                    <a:pt x="49" y="0"/>
                    <a:pt x="5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8" y="0"/>
                    <a:pt x="83" y="2"/>
                    <a:pt x="86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9" y="8"/>
                    <a:pt x="91" y="12"/>
                    <a:pt x="91" y="17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7"/>
                    <a:pt x="89" y="151"/>
                    <a:pt x="86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3" y="158"/>
                    <a:pt x="78" y="160"/>
                    <a:pt x="73" y="160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49" y="160"/>
                    <a:pt x="45" y="158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0" y="153"/>
                    <a:pt x="39" y="151"/>
                    <a:pt x="38" y="149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13" y="149"/>
                    <a:pt x="8" y="148"/>
                    <a:pt x="5" y="144"/>
                  </a:cubicBezTo>
                  <a:cubicBezTo>
                    <a:pt x="2" y="141"/>
                    <a:pt x="0" y="137"/>
                    <a:pt x="0" y="1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2"/>
                    <a:pt x="2" y="18"/>
                    <a:pt x="5" y="15"/>
                  </a:cubicBezTo>
                  <a:cubicBezTo>
                    <a:pt x="8" y="12"/>
                    <a:pt x="13" y="10"/>
                    <a:pt x="17" y="10"/>
                  </a:cubicBezTo>
                  <a:close/>
                  <a:moveTo>
                    <a:pt x="165" y="33"/>
                  </a:moveTo>
                  <a:cubicBezTo>
                    <a:pt x="165" y="33"/>
                    <a:pt x="165" y="33"/>
                    <a:pt x="165" y="33"/>
                  </a:cubicBezTo>
                  <a:cubicBezTo>
                    <a:pt x="168" y="33"/>
                    <a:pt x="169" y="35"/>
                    <a:pt x="169" y="37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3" y="41"/>
                    <a:pt x="161" y="40"/>
                    <a:pt x="161" y="37"/>
                  </a:cubicBezTo>
                  <a:cubicBezTo>
                    <a:pt x="161" y="35"/>
                    <a:pt x="163" y="33"/>
                    <a:pt x="165" y="33"/>
                  </a:cubicBezTo>
                  <a:close/>
                  <a:moveTo>
                    <a:pt x="165" y="50"/>
                  </a:moveTo>
                  <a:cubicBezTo>
                    <a:pt x="165" y="50"/>
                    <a:pt x="165" y="50"/>
                    <a:pt x="165" y="50"/>
                  </a:cubicBezTo>
                  <a:cubicBezTo>
                    <a:pt x="168" y="50"/>
                    <a:pt x="169" y="52"/>
                    <a:pt x="169" y="54"/>
                  </a:cubicBezTo>
                  <a:cubicBezTo>
                    <a:pt x="169" y="57"/>
                    <a:pt x="168" y="58"/>
                    <a:pt x="165" y="58"/>
                  </a:cubicBezTo>
                  <a:cubicBezTo>
                    <a:pt x="163" y="58"/>
                    <a:pt x="161" y="57"/>
                    <a:pt x="161" y="54"/>
                  </a:cubicBezTo>
                  <a:cubicBezTo>
                    <a:pt x="161" y="52"/>
                    <a:pt x="163" y="50"/>
                    <a:pt x="165" y="50"/>
                  </a:cubicBezTo>
                  <a:close/>
                  <a:moveTo>
                    <a:pt x="165" y="67"/>
                  </a:moveTo>
                  <a:cubicBezTo>
                    <a:pt x="165" y="67"/>
                    <a:pt x="165" y="67"/>
                    <a:pt x="165" y="67"/>
                  </a:cubicBezTo>
                  <a:cubicBezTo>
                    <a:pt x="168" y="67"/>
                    <a:pt x="169" y="69"/>
                    <a:pt x="169" y="71"/>
                  </a:cubicBezTo>
                  <a:cubicBezTo>
                    <a:pt x="169" y="73"/>
                    <a:pt x="168" y="75"/>
                    <a:pt x="165" y="75"/>
                  </a:cubicBezTo>
                  <a:cubicBezTo>
                    <a:pt x="163" y="75"/>
                    <a:pt x="161" y="73"/>
                    <a:pt x="161" y="71"/>
                  </a:cubicBezTo>
                  <a:cubicBezTo>
                    <a:pt x="161" y="69"/>
                    <a:pt x="163" y="67"/>
                    <a:pt x="165" y="67"/>
                  </a:cubicBezTo>
                  <a:close/>
                  <a:moveTo>
                    <a:pt x="165" y="84"/>
                  </a:moveTo>
                  <a:cubicBezTo>
                    <a:pt x="165" y="84"/>
                    <a:pt x="165" y="84"/>
                    <a:pt x="165" y="84"/>
                  </a:cubicBezTo>
                  <a:cubicBezTo>
                    <a:pt x="168" y="84"/>
                    <a:pt x="169" y="86"/>
                    <a:pt x="169" y="88"/>
                  </a:cubicBezTo>
                  <a:cubicBezTo>
                    <a:pt x="169" y="90"/>
                    <a:pt x="168" y="92"/>
                    <a:pt x="165" y="92"/>
                  </a:cubicBezTo>
                  <a:cubicBezTo>
                    <a:pt x="163" y="92"/>
                    <a:pt x="161" y="90"/>
                    <a:pt x="161" y="88"/>
                  </a:cubicBezTo>
                  <a:cubicBezTo>
                    <a:pt x="161" y="86"/>
                    <a:pt x="163" y="84"/>
                    <a:pt x="165" y="84"/>
                  </a:cubicBezTo>
                  <a:close/>
                  <a:moveTo>
                    <a:pt x="165" y="101"/>
                  </a:moveTo>
                  <a:cubicBezTo>
                    <a:pt x="165" y="101"/>
                    <a:pt x="165" y="101"/>
                    <a:pt x="165" y="101"/>
                  </a:cubicBezTo>
                  <a:cubicBezTo>
                    <a:pt x="168" y="101"/>
                    <a:pt x="169" y="103"/>
                    <a:pt x="169" y="105"/>
                  </a:cubicBezTo>
                  <a:cubicBezTo>
                    <a:pt x="169" y="107"/>
                    <a:pt x="168" y="109"/>
                    <a:pt x="165" y="109"/>
                  </a:cubicBezTo>
                  <a:cubicBezTo>
                    <a:pt x="163" y="109"/>
                    <a:pt x="161" y="107"/>
                    <a:pt x="161" y="105"/>
                  </a:cubicBezTo>
                  <a:cubicBezTo>
                    <a:pt x="161" y="103"/>
                    <a:pt x="163" y="101"/>
                    <a:pt x="165" y="101"/>
                  </a:cubicBezTo>
                  <a:close/>
                  <a:moveTo>
                    <a:pt x="165" y="118"/>
                  </a:moveTo>
                  <a:cubicBezTo>
                    <a:pt x="165" y="118"/>
                    <a:pt x="165" y="118"/>
                    <a:pt x="165" y="118"/>
                  </a:cubicBezTo>
                  <a:cubicBezTo>
                    <a:pt x="168" y="118"/>
                    <a:pt x="169" y="120"/>
                    <a:pt x="169" y="122"/>
                  </a:cubicBezTo>
                  <a:cubicBezTo>
                    <a:pt x="169" y="124"/>
                    <a:pt x="168" y="126"/>
                    <a:pt x="165" y="126"/>
                  </a:cubicBezTo>
                  <a:cubicBezTo>
                    <a:pt x="163" y="126"/>
                    <a:pt x="161" y="124"/>
                    <a:pt x="161" y="122"/>
                  </a:cubicBezTo>
                  <a:cubicBezTo>
                    <a:pt x="161" y="120"/>
                    <a:pt x="163" y="118"/>
                    <a:pt x="165" y="118"/>
                  </a:cubicBez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1"/>
                    <a:pt x="22" y="39"/>
                    <a:pt x="22" y="37"/>
                  </a:cubicBezTo>
                  <a:cubicBezTo>
                    <a:pt x="22" y="35"/>
                    <a:pt x="24" y="33"/>
                    <a:pt x="2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6" y="24"/>
                    <a:pt x="15" y="25"/>
                  </a:cubicBezTo>
                  <a:cubicBezTo>
                    <a:pt x="15" y="25"/>
                    <a:pt x="14" y="26"/>
                    <a:pt x="14" y="27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4" y="133"/>
                    <a:pt x="15" y="134"/>
                    <a:pt x="15" y="134"/>
                  </a:cubicBezTo>
                  <a:cubicBezTo>
                    <a:pt x="16" y="135"/>
                    <a:pt x="17" y="135"/>
                    <a:pt x="17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7" y="126"/>
                    <a:pt x="37" y="126"/>
                    <a:pt x="37" y="126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4" y="126"/>
                    <a:pt x="22" y="125"/>
                    <a:pt x="22" y="122"/>
                  </a:cubicBezTo>
                  <a:cubicBezTo>
                    <a:pt x="22" y="120"/>
                    <a:pt x="24" y="118"/>
                    <a:pt x="26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4" y="109"/>
                    <a:pt x="22" y="107"/>
                    <a:pt x="22" y="105"/>
                  </a:cubicBezTo>
                  <a:cubicBezTo>
                    <a:pt x="22" y="103"/>
                    <a:pt x="24" y="101"/>
                    <a:pt x="26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24" y="92"/>
                    <a:pt x="22" y="90"/>
                    <a:pt x="22" y="88"/>
                  </a:cubicBezTo>
                  <a:cubicBezTo>
                    <a:pt x="22" y="86"/>
                    <a:pt x="24" y="84"/>
                    <a:pt x="26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4" y="58"/>
                    <a:pt x="22" y="56"/>
                    <a:pt x="22" y="54"/>
                  </a:cubicBezTo>
                  <a:cubicBezTo>
                    <a:pt x="22" y="52"/>
                    <a:pt x="24" y="50"/>
                    <a:pt x="2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41"/>
                    <a:pt x="37" y="41"/>
                    <a:pt x="37" y="41"/>
                  </a:cubicBezTo>
                  <a:close/>
                  <a:moveTo>
                    <a:pt x="96" y="7"/>
                  </a:moveTo>
                  <a:cubicBezTo>
                    <a:pt x="96" y="7"/>
                    <a:pt x="96" y="7"/>
                    <a:pt x="96" y="7"/>
                  </a:cubicBezTo>
                  <a:cubicBezTo>
                    <a:pt x="96" y="4"/>
                    <a:pt x="98" y="2"/>
                    <a:pt x="100" y="2"/>
                  </a:cubicBezTo>
                  <a:cubicBezTo>
                    <a:pt x="103" y="2"/>
                    <a:pt x="104" y="4"/>
                    <a:pt x="104" y="7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04" y="155"/>
                    <a:pt x="103" y="157"/>
                    <a:pt x="100" y="157"/>
                  </a:cubicBezTo>
                  <a:cubicBezTo>
                    <a:pt x="98" y="157"/>
                    <a:pt x="96" y="155"/>
                    <a:pt x="96" y="152"/>
                  </a:cubicBezTo>
                  <a:cubicBezTo>
                    <a:pt x="96" y="7"/>
                    <a:pt x="96" y="7"/>
                    <a:pt x="96" y="7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4"/>
                    <a:pt x="112" y="2"/>
                    <a:pt x="114" y="2"/>
                  </a:cubicBezTo>
                  <a:cubicBezTo>
                    <a:pt x="117" y="2"/>
                    <a:pt x="119" y="4"/>
                    <a:pt x="119" y="7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9" y="155"/>
                    <a:pt x="117" y="157"/>
                    <a:pt x="114" y="157"/>
                  </a:cubicBezTo>
                  <a:cubicBezTo>
                    <a:pt x="112" y="157"/>
                    <a:pt x="110" y="155"/>
                    <a:pt x="110" y="152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25" y="7"/>
                  </a:moveTo>
                  <a:cubicBezTo>
                    <a:pt x="125" y="7"/>
                    <a:pt x="125" y="7"/>
                    <a:pt x="125" y="7"/>
                  </a:cubicBezTo>
                  <a:cubicBezTo>
                    <a:pt x="125" y="4"/>
                    <a:pt x="126" y="2"/>
                    <a:pt x="129" y="2"/>
                  </a:cubicBezTo>
                  <a:cubicBezTo>
                    <a:pt x="131" y="2"/>
                    <a:pt x="133" y="4"/>
                    <a:pt x="133" y="7"/>
                  </a:cubicBezTo>
                  <a:cubicBezTo>
                    <a:pt x="133" y="152"/>
                    <a:pt x="133" y="152"/>
                    <a:pt x="133" y="152"/>
                  </a:cubicBezTo>
                  <a:cubicBezTo>
                    <a:pt x="133" y="155"/>
                    <a:pt x="131" y="157"/>
                    <a:pt x="129" y="157"/>
                  </a:cubicBezTo>
                  <a:cubicBezTo>
                    <a:pt x="126" y="157"/>
                    <a:pt x="125" y="155"/>
                    <a:pt x="125" y="152"/>
                  </a:cubicBezTo>
                  <a:cubicBezTo>
                    <a:pt x="125" y="7"/>
                    <a:pt x="125" y="7"/>
                    <a:pt x="125" y="7"/>
                  </a:cubicBezTo>
                  <a:close/>
                  <a:moveTo>
                    <a:pt x="156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80" y="0"/>
                    <a:pt x="184" y="2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90" y="8"/>
                    <a:pt x="192" y="12"/>
                    <a:pt x="192" y="17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7"/>
                    <a:pt x="190" y="151"/>
                    <a:pt x="187" y="154"/>
                  </a:cubicBezTo>
                  <a:cubicBezTo>
                    <a:pt x="187" y="154"/>
                    <a:pt x="187" y="154"/>
                    <a:pt x="187" y="154"/>
                  </a:cubicBezTo>
                  <a:cubicBezTo>
                    <a:pt x="184" y="158"/>
                    <a:pt x="180" y="160"/>
                    <a:pt x="175" y="160"/>
                  </a:cubicBezTo>
                  <a:cubicBezTo>
                    <a:pt x="156" y="160"/>
                    <a:pt x="156" y="160"/>
                    <a:pt x="156" y="160"/>
                  </a:cubicBezTo>
                  <a:cubicBezTo>
                    <a:pt x="151" y="160"/>
                    <a:pt x="146" y="158"/>
                    <a:pt x="143" y="154"/>
                  </a:cubicBezTo>
                  <a:cubicBezTo>
                    <a:pt x="143" y="154"/>
                    <a:pt x="143" y="154"/>
                    <a:pt x="143" y="154"/>
                  </a:cubicBezTo>
                  <a:cubicBezTo>
                    <a:pt x="140" y="151"/>
                    <a:pt x="138" y="147"/>
                    <a:pt x="138" y="142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8" y="12"/>
                    <a:pt x="140" y="8"/>
                    <a:pt x="143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6" y="2"/>
                    <a:pt x="151" y="0"/>
                    <a:pt x="156" y="0"/>
                  </a:cubicBezTo>
                  <a:close/>
                  <a:moveTo>
                    <a:pt x="175" y="14"/>
                  </a:moveTo>
                  <a:cubicBezTo>
                    <a:pt x="175" y="14"/>
                    <a:pt x="175" y="14"/>
                    <a:pt x="175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4" y="14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2" y="16"/>
                    <a:pt x="152" y="17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3" y="144"/>
                    <a:pt x="153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5"/>
                    <a:pt x="155" y="145"/>
                    <a:pt x="156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7" y="145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8" y="144"/>
                    <a:pt x="178" y="143"/>
                    <a:pt x="178" y="142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78" y="16"/>
                    <a:pt x="178" y="15"/>
                    <a:pt x="177" y="15"/>
                  </a:cubicBezTo>
                  <a:cubicBezTo>
                    <a:pt x="177" y="15"/>
                    <a:pt x="177" y="15"/>
                    <a:pt x="177" y="15"/>
                  </a:cubicBezTo>
                  <a:cubicBezTo>
                    <a:pt x="177" y="14"/>
                    <a:pt x="176" y="14"/>
                    <a:pt x="175" y="14"/>
                  </a:cubicBezTo>
                  <a:close/>
                  <a:moveTo>
                    <a:pt x="51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51" y="142"/>
                    <a:pt x="51" y="143"/>
                    <a:pt x="51" y="143"/>
                  </a:cubicBezTo>
                  <a:cubicBezTo>
                    <a:pt x="51" y="143"/>
                    <a:pt x="51" y="144"/>
                    <a:pt x="52" y="144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53" y="145"/>
                    <a:pt x="53" y="145"/>
                    <a:pt x="54" y="145"/>
                  </a:cubicBezTo>
                  <a:cubicBezTo>
                    <a:pt x="73" y="145"/>
                    <a:pt x="73" y="145"/>
                    <a:pt x="73" y="145"/>
                  </a:cubicBezTo>
                  <a:cubicBezTo>
                    <a:pt x="74" y="145"/>
                    <a:pt x="75" y="145"/>
                    <a:pt x="76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6" y="144"/>
                    <a:pt x="77" y="143"/>
                    <a:pt x="77" y="142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4"/>
                    <a:pt x="74" y="14"/>
                    <a:pt x="7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3" y="14"/>
                    <a:pt x="52" y="14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5"/>
                    <a:pt x="51" y="16"/>
                    <a:pt x="51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461" tIns="34231" rIns="68461" bIns="34231" numCol="1" anchor="t" anchorCtr="0" compatLnSpc="1"/>
            <a:lstStyle/>
            <a:p>
              <a:endParaRPr lang="zh-CN" altLang="en-US" sz="1830">
                <a:latin typeface="+mn-ea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9456092" y="3188651"/>
              <a:ext cx="1393371" cy="390120"/>
              <a:chOff x="1320800" y="2931886"/>
              <a:chExt cx="1393371" cy="391886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1320800" y="2931886"/>
                <a:ext cx="13933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320800" y="3323772"/>
                <a:ext cx="13933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文本框 45"/>
            <p:cNvSpPr txBox="1"/>
            <p:nvPr/>
          </p:nvSpPr>
          <p:spPr>
            <a:xfrm>
              <a:off x="9422635" y="3196999"/>
              <a:ext cx="1549962" cy="338667"/>
            </a:xfrm>
            <a:prstGeom prst="rect">
              <a:avLst/>
            </a:prstGeom>
            <a:noFill/>
          </p:spPr>
          <p:txBody>
            <a:bodyPr wrap="square" lIns="68461" tIns="34231" rIns="68461" bIns="34231" rtlCol="0">
              <a:spAutoFit/>
            </a:bodyPr>
            <a:lstStyle/>
            <a:p>
              <a:pPr algn="ctr"/>
              <a:r>
                <a:rPr lang="zh-CN" altLang="en-US" sz="1220" dirty="0">
                  <a:solidFill>
                    <a:schemeClr val="bg1"/>
                  </a:solidFill>
                  <a:latin typeface="+mn-ea"/>
                </a:rPr>
                <a:t>不主动</a:t>
              </a:r>
              <a:endParaRPr lang="zh-CN" altLang="en-US" sz="122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04810" y="3683525"/>
              <a:ext cx="1895934" cy="366607"/>
            </a:xfrm>
            <a:prstGeom prst="rect">
              <a:avLst/>
            </a:prstGeom>
          </p:spPr>
          <p:txBody>
            <a:bodyPr wrap="square" lIns="68461" tIns="34231" rIns="68461" bIns="34231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827584" y="267494"/>
            <a:ext cx="30243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二、存在的不足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76393" y="300155"/>
            <a:ext cx="8391215" cy="365564"/>
            <a:chOff x="376393" y="300155"/>
            <a:chExt cx="8391215" cy="365564"/>
          </a:xfrm>
        </p:grpSpPr>
        <p:sp>
          <p:nvSpPr>
            <p:cNvPr id="44" name="MH_Others_2"/>
            <p:cNvSpPr/>
            <p:nvPr userDrawn="1">
              <p:custDataLst>
                <p:tags r:id="rId1"/>
              </p:custDataLst>
            </p:nvPr>
          </p:nvSpPr>
          <p:spPr>
            <a:xfrm>
              <a:off x="425858" y="300155"/>
              <a:ext cx="278966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45" name="直接连接符 44"/>
            <p:cNvCxnSpPr/>
            <p:nvPr userDrawn="1"/>
          </p:nvCxnSpPr>
          <p:spPr>
            <a:xfrm>
              <a:off x="825302" y="665719"/>
              <a:ext cx="794230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MH_Others_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376393" y="300155"/>
              <a:ext cx="34289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999084" y="2722731"/>
            <a:ext cx="1421951" cy="690245"/>
          </a:xfrm>
          <a:prstGeom prst="rect">
            <a:avLst/>
          </a:prstGeom>
        </p:spPr>
        <p:txBody>
          <a:bodyPr wrap="square" lIns="68461" tIns="34231" rIns="68461" bIns="34231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思考问题，一直思考一直思考陷入死循环，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很少主动跳出去寻求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帮助。</a:t>
            </a:r>
            <a:endParaRPr lang="zh-CN" altLang="en-US" sz="900" dirty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051340" y="3749725"/>
            <a:ext cx="502444" cy="502444"/>
            <a:chOff x="6617335" y="5267688"/>
            <a:chExt cx="669925" cy="669925"/>
          </a:xfrm>
        </p:grpSpPr>
        <p:sp>
          <p:nvSpPr>
            <p:cNvPr id="29" name="椭圆 28"/>
            <p:cNvSpPr/>
            <p:nvPr/>
          </p:nvSpPr>
          <p:spPr>
            <a:xfrm>
              <a:off x="6617335" y="5267688"/>
              <a:ext cx="669925" cy="669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757821" y="5396557"/>
              <a:ext cx="430680" cy="429729"/>
              <a:chOff x="3175" y="4763"/>
              <a:chExt cx="717550" cy="715963"/>
            </a:xfrm>
            <a:solidFill>
              <a:schemeClr val="bg1">
                <a:lumMod val="95000"/>
              </a:schemeClr>
            </a:solidFill>
          </p:grpSpPr>
          <p:sp>
            <p:nvSpPr>
              <p:cNvPr id="31" name="Freeform 9"/>
              <p:cNvSpPr/>
              <p:nvPr/>
            </p:nvSpPr>
            <p:spPr bwMode="auto">
              <a:xfrm>
                <a:off x="434975" y="439738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32" name="Freeform 10"/>
              <p:cNvSpPr>
                <a:spLocks noEditPoints="1"/>
              </p:cNvSpPr>
              <p:nvPr/>
            </p:nvSpPr>
            <p:spPr bwMode="auto">
              <a:xfrm>
                <a:off x="3175" y="4763"/>
                <a:ext cx="530225" cy="533400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114300" y="115888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5051340" y="1372285"/>
            <a:ext cx="502444" cy="502444"/>
            <a:chOff x="6617335" y="2097768"/>
            <a:chExt cx="669925" cy="669925"/>
          </a:xfrm>
        </p:grpSpPr>
        <p:sp>
          <p:nvSpPr>
            <p:cNvPr id="35" name="椭圆 34"/>
            <p:cNvSpPr/>
            <p:nvPr/>
          </p:nvSpPr>
          <p:spPr>
            <a:xfrm>
              <a:off x="6617335" y="2097768"/>
              <a:ext cx="669925" cy="669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6" name="Freeform 21"/>
            <p:cNvSpPr>
              <a:spLocks noEditPoints="1"/>
            </p:cNvSpPr>
            <p:nvPr/>
          </p:nvSpPr>
          <p:spPr bwMode="auto">
            <a:xfrm>
              <a:off x="6759766" y="2249264"/>
              <a:ext cx="379697" cy="372835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51340" y="2567197"/>
            <a:ext cx="502444" cy="502444"/>
            <a:chOff x="6617335" y="3690983"/>
            <a:chExt cx="669925" cy="669925"/>
          </a:xfrm>
        </p:grpSpPr>
        <p:sp>
          <p:nvSpPr>
            <p:cNvPr id="38" name="椭圆 37"/>
            <p:cNvSpPr/>
            <p:nvPr/>
          </p:nvSpPr>
          <p:spPr>
            <a:xfrm>
              <a:off x="6617335" y="3690983"/>
              <a:ext cx="669925" cy="669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6698459" y="3802106"/>
              <a:ext cx="494896" cy="406613"/>
            </a:xfrm>
            <a:custGeom>
              <a:avLst/>
              <a:gdLst>
                <a:gd name="T0" fmla="*/ 221 w 244"/>
                <a:gd name="T1" fmla="*/ 66 h 200"/>
                <a:gd name="T2" fmla="*/ 207 w 244"/>
                <a:gd name="T3" fmla="*/ 80 h 200"/>
                <a:gd name="T4" fmla="*/ 221 w 244"/>
                <a:gd name="T5" fmla="*/ 93 h 200"/>
                <a:gd name="T6" fmla="*/ 235 w 244"/>
                <a:gd name="T7" fmla="*/ 80 h 200"/>
                <a:gd name="T8" fmla="*/ 221 w 244"/>
                <a:gd name="T9" fmla="*/ 66 h 200"/>
                <a:gd name="T10" fmla="*/ 23 w 244"/>
                <a:gd name="T11" fmla="*/ 66 h 200"/>
                <a:gd name="T12" fmla="*/ 9 w 244"/>
                <a:gd name="T13" fmla="*/ 80 h 200"/>
                <a:gd name="T14" fmla="*/ 23 w 244"/>
                <a:gd name="T15" fmla="*/ 93 h 200"/>
                <a:gd name="T16" fmla="*/ 37 w 244"/>
                <a:gd name="T17" fmla="*/ 80 h 200"/>
                <a:gd name="T18" fmla="*/ 23 w 244"/>
                <a:gd name="T19" fmla="*/ 66 h 200"/>
                <a:gd name="T20" fmla="*/ 180 w 244"/>
                <a:gd name="T21" fmla="*/ 41 h 200"/>
                <a:gd name="T22" fmla="*/ 160 w 244"/>
                <a:gd name="T23" fmla="*/ 61 h 200"/>
                <a:gd name="T24" fmla="*/ 180 w 244"/>
                <a:gd name="T25" fmla="*/ 82 h 200"/>
                <a:gd name="T26" fmla="*/ 201 w 244"/>
                <a:gd name="T27" fmla="*/ 61 h 200"/>
                <a:gd name="T28" fmla="*/ 180 w 244"/>
                <a:gd name="T29" fmla="*/ 41 h 200"/>
                <a:gd name="T30" fmla="*/ 244 w 244"/>
                <a:gd name="T31" fmla="*/ 166 h 200"/>
                <a:gd name="T32" fmla="*/ 220 w 244"/>
                <a:gd name="T33" fmla="*/ 166 h 200"/>
                <a:gd name="T34" fmla="*/ 220 w 244"/>
                <a:gd name="T35" fmla="*/ 123 h 200"/>
                <a:gd name="T36" fmla="*/ 215 w 244"/>
                <a:gd name="T37" fmla="*/ 102 h 200"/>
                <a:gd name="T38" fmla="*/ 221 w 244"/>
                <a:gd name="T39" fmla="*/ 101 h 200"/>
                <a:gd name="T40" fmla="*/ 244 w 244"/>
                <a:gd name="T41" fmla="*/ 124 h 200"/>
                <a:gd name="T42" fmla="*/ 244 w 244"/>
                <a:gd name="T43" fmla="*/ 166 h 200"/>
                <a:gd name="T44" fmla="*/ 64 w 244"/>
                <a:gd name="T45" fmla="*/ 41 h 200"/>
                <a:gd name="T46" fmla="*/ 43 w 244"/>
                <a:gd name="T47" fmla="*/ 61 h 200"/>
                <a:gd name="T48" fmla="*/ 64 w 244"/>
                <a:gd name="T49" fmla="*/ 82 h 200"/>
                <a:gd name="T50" fmla="*/ 84 w 244"/>
                <a:gd name="T51" fmla="*/ 61 h 200"/>
                <a:gd name="T52" fmla="*/ 64 w 244"/>
                <a:gd name="T53" fmla="*/ 41 h 200"/>
                <a:gd name="T54" fmla="*/ 23 w 244"/>
                <a:gd name="T55" fmla="*/ 101 h 200"/>
                <a:gd name="T56" fmla="*/ 29 w 244"/>
                <a:gd name="T57" fmla="*/ 102 h 200"/>
                <a:gd name="T58" fmla="*/ 24 w 244"/>
                <a:gd name="T59" fmla="*/ 123 h 200"/>
                <a:gd name="T60" fmla="*/ 24 w 244"/>
                <a:gd name="T61" fmla="*/ 166 h 200"/>
                <a:gd name="T62" fmla="*/ 0 w 244"/>
                <a:gd name="T63" fmla="*/ 166 h 200"/>
                <a:gd name="T64" fmla="*/ 0 w 244"/>
                <a:gd name="T65" fmla="*/ 124 h 200"/>
                <a:gd name="T66" fmla="*/ 23 w 244"/>
                <a:gd name="T67" fmla="*/ 101 h 200"/>
                <a:gd name="T68" fmla="*/ 122 w 244"/>
                <a:gd name="T69" fmla="*/ 0 h 200"/>
                <a:gd name="T70" fmla="*/ 92 w 244"/>
                <a:gd name="T71" fmla="*/ 30 h 200"/>
                <a:gd name="T72" fmla="*/ 122 w 244"/>
                <a:gd name="T73" fmla="*/ 60 h 200"/>
                <a:gd name="T74" fmla="*/ 152 w 244"/>
                <a:gd name="T75" fmla="*/ 30 h 200"/>
                <a:gd name="T76" fmla="*/ 122 w 244"/>
                <a:gd name="T77" fmla="*/ 0 h 200"/>
                <a:gd name="T78" fmla="*/ 213 w 244"/>
                <a:gd name="T79" fmla="*/ 182 h 200"/>
                <a:gd name="T80" fmla="*/ 177 w 244"/>
                <a:gd name="T81" fmla="*/ 182 h 200"/>
                <a:gd name="T82" fmla="*/ 177 w 244"/>
                <a:gd name="T83" fmla="*/ 116 h 200"/>
                <a:gd name="T84" fmla="*/ 171 w 244"/>
                <a:gd name="T85" fmla="*/ 91 h 200"/>
                <a:gd name="T86" fmla="*/ 180 w 244"/>
                <a:gd name="T87" fmla="*/ 90 h 200"/>
                <a:gd name="T88" fmla="*/ 213 w 244"/>
                <a:gd name="T89" fmla="*/ 123 h 200"/>
                <a:gd name="T90" fmla="*/ 213 w 244"/>
                <a:gd name="T91" fmla="*/ 182 h 200"/>
                <a:gd name="T92" fmla="*/ 67 w 244"/>
                <a:gd name="T93" fmla="*/ 116 h 200"/>
                <a:gd name="T94" fmla="*/ 67 w 244"/>
                <a:gd name="T95" fmla="*/ 182 h 200"/>
                <a:gd name="T96" fmla="*/ 31 w 244"/>
                <a:gd name="T97" fmla="*/ 182 h 200"/>
                <a:gd name="T98" fmla="*/ 31 w 244"/>
                <a:gd name="T99" fmla="*/ 123 h 200"/>
                <a:gd name="T100" fmla="*/ 64 w 244"/>
                <a:gd name="T101" fmla="*/ 90 h 200"/>
                <a:gd name="T102" fmla="*/ 73 w 244"/>
                <a:gd name="T103" fmla="*/ 91 h 200"/>
                <a:gd name="T104" fmla="*/ 67 w 244"/>
                <a:gd name="T105" fmla="*/ 116 h 200"/>
                <a:gd name="T106" fmla="*/ 74 w 244"/>
                <a:gd name="T107" fmla="*/ 200 h 200"/>
                <a:gd name="T108" fmla="*/ 170 w 244"/>
                <a:gd name="T109" fmla="*/ 200 h 200"/>
                <a:gd name="T110" fmla="*/ 170 w 244"/>
                <a:gd name="T111" fmla="*/ 116 h 200"/>
                <a:gd name="T112" fmla="*/ 122 w 244"/>
                <a:gd name="T113" fmla="*/ 69 h 200"/>
                <a:gd name="T114" fmla="*/ 74 w 244"/>
                <a:gd name="T115" fmla="*/ 116 h 200"/>
                <a:gd name="T116" fmla="*/ 74 w 244"/>
                <a:gd name="T11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21763" y="3747820"/>
            <a:ext cx="507683" cy="507683"/>
            <a:chOff x="977900" y="5265148"/>
            <a:chExt cx="676910" cy="676910"/>
          </a:xfrm>
        </p:grpSpPr>
        <p:sp>
          <p:nvSpPr>
            <p:cNvPr id="41" name="椭圆 40"/>
            <p:cNvSpPr/>
            <p:nvPr/>
          </p:nvSpPr>
          <p:spPr>
            <a:xfrm>
              <a:off x="977900" y="5265148"/>
              <a:ext cx="676910" cy="6769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076965" y="5376800"/>
              <a:ext cx="418248" cy="394507"/>
              <a:chOff x="244475" y="2743200"/>
              <a:chExt cx="727075" cy="685800"/>
            </a:xfrm>
            <a:solidFill>
              <a:srgbClr val="578B18"/>
            </a:solidFill>
          </p:grpSpPr>
          <p:sp>
            <p:nvSpPr>
              <p:cNvPr id="43" name="Freeform 15"/>
              <p:cNvSpPr>
                <a:spLocks noEditPoints="1"/>
              </p:cNvSpPr>
              <p:nvPr/>
            </p:nvSpPr>
            <p:spPr bwMode="auto">
              <a:xfrm>
                <a:off x="244475" y="3013075"/>
                <a:ext cx="204788" cy="415925"/>
              </a:xfrm>
              <a:custGeom>
                <a:avLst/>
                <a:gdLst>
                  <a:gd name="T0" fmla="*/ 41 w 54"/>
                  <a:gd name="T1" fmla="*/ 13 h 109"/>
                  <a:gd name="T2" fmla="*/ 41 w 54"/>
                  <a:gd name="T3" fmla="*/ 47 h 109"/>
                  <a:gd name="T4" fmla="*/ 13 w 54"/>
                  <a:gd name="T5" fmla="*/ 47 h 109"/>
                  <a:gd name="T6" fmla="*/ 13 w 54"/>
                  <a:gd name="T7" fmla="*/ 13 h 109"/>
                  <a:gd name="T8" fmla="*/ 41 w 54"/>
                  <a:gd name="T9" fmla="*/ 13 h 109"/>
                  <a:gd name="T10" fmla="*/ 50 w 54"/>
                  <a:gd name="T11" fmla="*/ 0 h 109"/>
                  <a:gd name="T12" fmla="*/ 4 w 54"/>
                  <a:gd name="T13" fmla="*/ 0 h 109"/>
                  <a:gd name="T14" fmla="*/ 0 w 54"/>
                  <a:gd name="T15" fmla="*/ 5 h 109"/>
                  <a:gd name="T16" fmla="*/ 0 w 54"/>
                  <a:gd name="T17" fmla="*/ 105 h 109"/>
                  <a:gd name="T18" fmla="*/ 4 w 54"/>
                  <a:gd name="T19" fmla="*/ 109 h 109"/>
                  <a:gd name="T20" fmla="*/ 50 w 54"/>
                  <a:gd name="T21" fmla="*/ 109 h 109"/>
                  <a:gd name="T22" fmla="*/ 54 w 54"/>
                  <a:gd name="T23" fmla="*/ 105 h 109"/>
                  <a:gd name="T24" fmla="*/ 54 w 54"/>
                  <a:gd name="T25" fmla="*/ 5 h 109"/>
                  <a:gd name="T26" fmla="*/ 50 w 54"/>
                  <a:gd name="T2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109">
                    <a:moveTo>
                      <a:pt x="41" y="13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7"/>
                      <a:pt x="2" y="109"/>
                      <a:pt x="4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2" y="109"/>
                      <a:pt x="54" y="107"/>
                      <a:pt x="54" y="10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44" name="Freeform 16"/>
              <p:cNvSpPr>
                <a:spLocks noEditPoints="1"/>
              </p:cNvSpPr>
              <p:nvPr/>
            </p:nvSpPr>
            <p:spPr bwMode="auto">
              <a:xfrm>
                <a:off x="500063" y="2914650"/>
                <a:ext cx="207963" cy="514350"/>
              </a:xfrm>
              <a:custGeom>
                <a:avLst/>
                <a:gdLst>
                  <a:gd name="T0" fmla="*/ 42 w 55"/>
                  <a:gd name="T1" fmla="*/ 13 h 135"/>
                  <a:gd name="T2" fmla="*/ 42 w 55"/>
                  <a:gd name="T3" fmla="*/ 81 h 135"/>
                  <a:gd name="T4" fmla="*/ 13 w 55"/>
                  <a:gd name="T5" fmla="*/ 81 h 135"/>
                  <a:gd name="T6" fmla="*/ 13 w 55"/>
                  <a:gd name="T7" fmla="*/ 13 h 135"/>
                  <a:gd name="T8" fmla="*/ 42 w 55"/>
                  <a:gd name="T9" fmla="*/ 13 h 135"/>
                  <a:gd name="T10" fmla="*/ 51 w 55"/>
                  <a:gd name="T11" fmla="*/ 0 h 135"/>
                  <a:gd name="T12" fmla="*/ 5 w 55"/>
                  <a:gd name="T13" fmla="*/ 0 h 135"/>
                  <a:gd name="T14" fmla="*/ 0 w 55"/>
                  <a:gd name="T15" fmla="*/ 5 h 135"/>
                  <a:gd name="T16" fmla="*/ 0 w 55"/>
                  <a:gd name="T17" fmla="*/ 131 h 135"/>
                  <a:gd name="T18" fmla="*/ 5 w 55"/>
                  <a:gd name="T19" fmla="*/ 135 h 135"/>
                  <a:gd name="T20" fmla="*/ 51 w 55"/>
                  <a:gd name="T21" fmla="*/ 135 h 135"/>
                  <a:gd name="T22" fmla="*/ 55 w 55"/>
                  <a:gd name="T23" fmla="*/ 131 h 135"/>
                  <a:gd name="T24" fmla="*/ 55 w 55"/>
                  <a:gd name="T25" fmla="*/ 5 h 135"/>
                  <a:gd name="T26" fmla="*/ 51 w 5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35">
                    <a:moveTo>
                      <a:pt x="42" y="13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3"/>
                      <a:pt x="2" y="135"/>
                      <a:pt x="5" y="135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3" y="135"/>
                      <a:pt x="55" y="133"/>
                      <a:pt x="55" y="13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2"/>
                      <a:pt x="53" y="0"/>
                      <a:pt x="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45" name="Freeform 17"/>
              <p:cNvSpPr>
                <a:spLocks noEditPoints="1"/>
              </p:cNvSpPr>
              <p:nvPr/>
            </p:nvSpPr>
            <p:spPr bwMode="auto">
              <a:xfrm>
                <a:off x="762000" y="2743200"/>
                <a:ext cx="209550" cy="685800"/>
              </a:xfrm>
              <a:custGeom>
                <a:avLst/>
                <a:gdLst>
                  <a:gd name="T0" fmla="*/ 42 w 55"/>
                  <a:gd name="T1" fmla="*/ 13 h 180"/>
                  <a:gd name="T2" fmla="*/ 42 w 55"/>
                  <a:gd name="T3" fmla="*/ 96 h 180"/>
                  <a:gd name="T4" fmla="*/ 13 w 55"/>
                  <a:gd name="T5" fmla="*/ 96 h 180"/>
                  <a:gd name="T6" fmla="*/ 13 w 55"/>
                  <a:gd name="T7" fmla="*/ 13 h 180"/>
                  <a:gd name="T8" fmla="*/ 42 w 55"/>
                  <a:gd name="T9" fmla="*/ 13 h 180"/>
                  <a:gd name="T10" fmla="*/ 50 w 55"/>
                  <a:gd name="T11" fmla="*/ 0 h 180"/>
                  <a:gd name="T12" fmla="*/ 4 w 55"/>
                  <a:gd name="T13" fmla="*/ 0 h 180"/>
                  <a:gd name="T14" fmla="*/ 0 w 55"/>
                  <a:gd name="T15" fmla="*/ 4 h 180"/>
                  <a:gd name="T16" fmla="*/ 0 w 55"/>
                  <a:gd name="T17" fmla="*/ 176 h 180"/>
                  <a:gd name="T18" fmla="*/ 4 w 55"/>
                  <a:gd name="T19" fmla="*/ 180 h 180"/>
                  <a:gd name="T20" fmla="*/ 50 w 55"/>
                  <a:gd name="T21" fmla="*/ 180 h 180"/>
                  <a:gd name="T22" fmla="*/ 55 w 55"/>
                  <a:gd name="T23" fmla="*/ 176 h 180"/>
                  <a:gd name="T24" fmla="*/ 55 w 55"/>
                  <a:gd name="T25" fmla="*/ 4 h 180"/>
                  <a:gd name="T26" fmla="*/ 50 w 55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80">
                    <a:moveTo>
                      <a:pt x="42" y="13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8"/>
                      <a:pt x="2" y="180"/>
                      <a:pt x="4" y="180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3" y="180"/>
                      <a:pt x="55" y="178"/>
                      <a:pt x="55" y="176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0"/>
                      <a:pt x="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40813" y="2568149"/>
            <a:ext cx="507683" cy="507683"/>
            <a:chOff x="1003300" y="3692253"/>
            <a:chExt cx="676910" cy="676910"/>
          </a:xfrm>
        </p:grpSpPr>
        <p:sp>
          <p:nvSpPr>
            <p:cNvPr id="47" name="椭圆 46"/>
            <p:cNvSpPr/>
            <p:nvPr/>
          </p:nvSpPr>
          <p:spPr>
            <a:xfrm>
              <a:off x="1003300" y="3692253"/>
              <a:ext cx="676910" cy="6769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161266" y="3790399"/>
              <a:ext cx="361197" cy="430105"/>
              <a:chOff x="10787673" y="2508217"/>
              <a:chExt cx="478426" cy="569698"/>
            </a:xfrm>
            <a:solidFill>
              <a:schemeClr val="bg1">
                <a:lumMod val="95000"/>
              </a:schemeClr>
            </a:solidFill>
          </p:grpSpPr>
          <p:sp>
            <p:nvSpPr>
              <p:cNvPr id="49" name="Freeform 25"/>
              <p:cNvSpPr>
                <a:spLocks noEditPoints="1"/>
              </p:cNvSpPr>
              <p:nvPr/>
            </p:nvSpPr>
            <p:spPr bwMode="auto">
              <a:xfrm>
                <a:off x="10787673" y="2508217"/>
                <a:ext cx="478426" cy="569698"/>
              </a:xfrm>
              <a:custGeom>
                <a:avLst/>
                <a:gdLst>
                  <a:gd name="T0" fmla="*/ 145 w 156"/>
                  <a:gd name="T1" fmla="*/ 22 h 178"/>
                  <a:gd name="T2" fmla="*/ 134 w 156"/>
                  <a:gd name="T3" fmla="*/ 22 h 178"/>
                  <a:gd name="T4" fmla="*/ 134 w 156"/>
                  <a:gd name="T5" fmla="*/ 11 h 178"/>
                  <a:gd name="T6" fmla="*/ 123 w 156"/>
                  <a:gd name="T7" fmla="*/ 0 h 178"/>
                  <a:gd name="T8" fmla="*/ 11 w 156"/>
                  <a:gd name="T9" fmla="*/ 0 h 178"/>
                  <a:gd name="T10" fmla="*/ 0 w 156"/>
                  <a:gd name="T11" fmla="*/ 11 h 178"/>
                  <a:gd name="T12" fmla="*/ 0 w 156"/>
                  <a:gd name="T13" fmla="*/ 145 h 178"/>
                  <a:gd name="T14" fmla="*/ 11 w 156"/>
                  <a:gd name="T15" fmla="*/ 156 h 178"/>
                  <a:gd name="T16" fmla="*/ 22 w 156"/>
                  <a:gd name="T17" fmla="*/ 156 h 178"/>
                  <a:gd name="T18" fmla="*/ 22 w 156"/>
                  <a:gd name="T19" fmla="*/ 167 h 178"/>
                  <a:gd name="T20" fmla="*/ 33 w 156"/>
                  <a:gd name="T21" fmla="*/ 178 h 178"/>
                  <a:gd name="T22" fmla="*/ 145 w 156"/>
                  <a:gd name="T23" fmla="*/ 178 h 178"/>
                  <a:gd name="T24" fmla="*/ 156 w 156"/>
                  <a:gd name="T25" fmla="*/ 167 h 178"/>
                  <a:gd name="T26" fmla="*/ 156 w 156"/>
                  <a:gd name="T27" fmla="*/ 33 h 178"/>
                  <a:gd name="T28" fmla="*/ 145 w 156"/>
                  <a:gd name="T29" fmla="*/ 22 h 178"/>
                  <a:gd name="T30" fmla="*/ 11 w 156"/>
                  <a:gd name="T31" fmla="*/ 145 h 178"/>
                  <a:gd name="T32" fmla="*/ 11 w 156"/>
                  <a:gd name="T33" fmla="*/ 11 h 178"/>
                  <a:gd name="T34" fmla="*/ 123 w 156"/>
                  <a:gd name="T35" fmla="*/ 11 h 178"/>
                  <a:gd name="T36" fmla="*/ 123 w 156"/>
                  <a:gd name="T37" fmla="*/ 145 h 178"/>
                  <a:gd name="T38" fmla="*/ 11 w 156"/>
                  <a:gd name="T39" fmla="*/ 145 h 178"/>
                  <a:gd name="T40" fmla="*/ 145 w 156"/>
                  <a:gd name="T41" fmla="*/ 167 h 178"/>
                  <a:gd name="T42" fmla="*/ 33 w 156"/>
                  <a:gd name="T43" fmla="*/ 167 h 178"/>
                  <a:gd name="T44" fmla="*/ 33 w 156"/>
                  <a:gd name="T45" fmla="*/ 156 h 178"/>
                  <a:gd name="T46" fmla="*/ 123 w 156"/>
                  <a:gd name="T47" fmla="*/ 156 h 178"/>
                  <a:gd name="T48" fmla="*/ 134 w 156"/>
                  <a:gd name="T49" fmla="*/ 145 h 178"/>
                  <a:gd name="T50" fmla="*/ 134 w 156"/>
                  <a:gd name="T51" fmla="*/ 33 h 178"/>
                  <a:gd name="T52" fmla="*/ 145 w 156"/>
                  <a:gd name="T53" fmla="*/ 33 h 178"/>
                  <a:gd name="T54" fmla="*/ 145 w 156"/>
                  <a:gd name="T55" fmla="*/ 1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" h="178">
                    <a:moveTo>
                      <a:pt x="145" y="22"/>
                    </a:moveTo>
                    <a:cubicBezTo>
                      <a:pt x="134" y="22"/>
                      <a:pt x="134" y="22"/>
                      <a:pt x="134" y="22"/>
                    </a:cubicBezTo>
                    <a:cubicBezTo>
                      <a:pt x="134" y="11"/>
                      <a:pt x="134" y="11"/>
                      <a:pt x="134" y="11"/>
                    </a:cubicBezTo>
                    <a:cubicBezTo>
                      <a:pt x="134" y="5"/>
                      <a:pt x="129" y="0"/>
                      <a:pt x="12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1"/>
                      <a:pt x="5" y="156"/>
                      <a:pt x="11" y="156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22" y="173"/>
                      <a:pt x="27" y="178"/>
                      <a:pt x="33" y="178"/>
                    </a:cubicBezTo>
                    <a:cubicBezTo>
                      <a:pt x="145" y="178"/>
                      <a:pt x="145" y="178"/>
                      <a:pt x="145" y="178"/>
                    </a:cubicBezTo>
                    <a:cubicBezTo>
                      <a:pt x="151" y="178"/>
                      <a:pt x="156" y="173"/>
                      <a:pt x="156" y="167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7"/>
                      <a:pt x="151" y="22"/>
                      <a:pt x="145" y="22"/>
                    </a:cubicBezTo>
                    <a:close/>
                    <a:moveTo>
                      <a:pt x="11" y="145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45"/>
                      <a:pt x="123" y="145"/>
                      <a:pt x="123" y="145"/>
                    </a:cubicBezTo>
                    <a:lnTo>
                      <a:pt x="11" y="145"/>
                    </a:lnTo>
                    <a:close/>
                    <a:moveTo>
                      <a:pt x="145" y="167"/>
                    </a:moveTo>
                    <a:cubicBezTo>
                      <a:pt x="33" y="167"/>
                      <a:pt x="33" y="167"/>
                      <a:pt x="33" y="167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9" y="156"/>
                      <a:pt x="134" y="151"/>
                      <a:pt x="134" y="145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5" y="33"/>
                      <a:pt x="145" y="33"/>
                      <a:pt x="145" y="33"/>
                    </a:cubicBezTo>
                    <a:lnTo>
                      <a:pt x="145" y="1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50" name="Freeform 26"/>
              <p:cNvSpPr/>
              <p:nvPr/>
            </p:nvSpPr>
            <p:spPr bwMode="auto">
              <a:xfrm>
                <a:off x="10925460" y="2614454"/>
                <a:ext cx="205404" cy="34527"/>
              </a:xfrm>
              <a:custGeom>
                <a:avLst/>
                <a:gdLst>
                  <a:gd name="T0" fmla="*/ 61 w 67"/>
                  <a:gd name="T1" fmla="*/ 0 h 11"/>
                  <a:gd name="T2" fmla="*/ 5 w 67"/>
                  <a:gd name="T3" fmla="*/ 0 h 11"/>
                  <a:gd name="T4" fmla="*/ 0 w 67"/>
                  <a:gd name="T5" fmla="*/ 6 h 11"/>
                  <a:gd name="T6" fmla="*/ 5 w 67"/>
                  <a:gd name="T7" fmla="*/ 11 h 11"/>
                  <a:gd name="T8" fmla="*/ 61 w 67"/>
                  <a:gd name="T9" fmla="*/ 11 h 11"/>
                  <a:gd name="T10" fmla="*/ 67 w 67"/>
                  <a:gd name="T11" fmla="*/ 6 h 11"/>
                  <a:gd name="T12" fmla="*/ 61 w 6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1">
                    <a:moveTo>
                      <a:pt x="6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9"/>
                      <a:pt x="67" y="6"/>
                    </a:cubicBezTo>
                    <a:cubicBezTo>
                      <a:pt x="67" y="3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51" name="Freeform 27"/>
              <p:cNvSpPr/>
              <p:nvPr/>
            </p:nvSpPr>
            <p:spPr bwMode="auto">
              <a:xfrm>
                <a:off x="10854015" y="2723348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5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5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8"/>
                      <a:pt x="90" y="5"/>
                    </a:cubicBezTo>
                    <a:cubicBezTo>
                      <a:pt x="90" y="2"/>
                      <a:pt x="87" y="0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52" name="Freeform 28"/>
              <p:cNvSpPr/>
              <p:nvPr/>
            </p:nvSpPr>
            <p:spPr bwMode="auto">
              <a:xfrm>
                <a:off x="10854015" y="2793730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6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6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53" name="Freeform 29"/>
              <p:cNvSpPr/>
              <p:nvPr/>
            </p:nvSpPr>
            <p:spPr bwMode="auto">
              <a:xfrm>
                <a:off x="10854015" y="2862784"/>
                <a:ext cx="276849" cy="38511"/>
              </a:xfrm>
              <a:custGeom>
                <a:avLst/>
                <a:gdLst>
                  <a:gd name="T0" fmla="*/ 84 w 90"/>
                  <a:gd name="T1" fmla="*/ 0 h 12"/>
                  <a:gd name="T2" fmla="*/ 6 w 90"/>
                  <a:gd name="T3" fmla="*/ 0 h 12"/>
                  <a:gd name="T4" fmla="*/ 0 w 90"/>
                  <a:gd name="T5" fmla="*/ 6 h 12"/>
                  <a:gd name="T6" fmla="*/ 6 w 90"/>
                  <a:gd name="T7" fmla="*/ 12 h 12"/>
                  <a:gd name="T8" fmla="*/ 84 w 90"/>
                  <a:gd name="T9" fmla="*/ 12 h 12"/>
                  <a:gd name="T10" fmla="*/ 90 w 90"/>
                  <a:gd name="T11" fmla="*/ 6 h 12"/>
                  <a:gd name="T12" fmla="*/ 84 w 9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7" y="12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endParaRPr>
              </a:p>
            </p:txBody>
          </p:sp>
        </p:grpSp>
      </p:grpSp>
      <p:sp>
        <p:nvSpPr>
          <p:cNvPr id="54" name="MH_Text_1"/>
          <p:cNvSpPr txBox="1"/>
          <p:nvPr/>
        </p:nvSpPr>
        <p:spPr>
          <a:xfrm>
            <a:off x="1509468" y="1320850"/>
            <a:ext cx="2527935" cy="625793"/>
          </a:xfrm>
          <a:prstGeom prst="rect">
            <a:avLst/>
          </a:prstGeom>
          <a:noFill/>
        </p:spPr>
        <p:txBody>
          <a:bodyPr anchor="ctr"/>
          <a:lstStyle/>
          <a:p>
            <a:pPr defTabSz="685800"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努力冲破惯性思维，从从不主动到往死里问，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养成自我测试和和业务对接，沟通交流的习惯</a:t>
            </a:r>
            <a:endParaRPr lang="zh-CN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5" name="MH_Text_1"/>
          <p:cNvSpPr txBox="1"/>
          <p:nvPr/>
        </p:nvSpPr>
        <p:spPr>
          <a:xfrm>
            <a:off x="1509468" y="2493854"/>
            <a:ext cx="2640330" cy="625793"/>
          </a:xfrm>
          <a:prstGeom prst="rect">
            <a:avLst/>
          </a:prstGeom>
          <a:noFill/>
        </p:spPr>
        <p:txBody>
          <a:bodyPr anchor="ctr"/>
          <a:lstStyle/>
          <a:p>
            <a:pPr defTabSz="685800">
              <a:lnSpc>
                <a:spcPct val="130000"/>
              </a:lnSpc>
              <a:defRPr/>
            </a:pPr>
            <a:r>
              <a:rPr lang="en-US" alt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Jenkins + PHP 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或者分支</a:t>
            </a:r>
            <a:r>
              <a:rPr lang="en-US" alt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 UAT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测试，脚本环境配置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等</a:t>
            </a:r>
            <a:endParaRPr lang="zh-CN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6" name="MH_Text_1"/>
          <p:cNvSpPr txBox="1"/>
          <p:nvPr/>
        </p:nvSpPr>
        <p:spPr>
          <a:xfrm>
            <a:off x="1509468" y="3666222"/>
            <a:ext cx="2603183" cy="625793"/>
          </a:xfrm>
          <a:prstGeom prst="rect">
            <a:avLst/>
          </a:prstGeom>
          <a:noFill/>
        </p:spPr>
        <p:txBody>
          <a:bodyPr anchor="ctr"/>
          <a:lstStyle/>
          <a:p>
            <a:pPr defTabSz="685800"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数据库设计和代码生成器，快速开发，提高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工作效率</a:t>
            </a:r>
            <a:endParaRPr lang="zh-CN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7" name="MH_Text_1"/>
          <p:cNvSpPr txBox="1"/>
          <p:nvPr/>
        </p:nvSpPr>
        <p:spPr>
          <a:xfrm>
            <a:off x="5739045" y="1275606"/>
            <a:ext cx="2649379" cy="625793"/>
          </a:xfrm>
          <a:prstGeom prst="rect">
            <a:avLst/>
          </a:prstGeom>
          <a:noFill/>
        </p:spPr>
        <p:txBody>
          <a:bodyPr anchor="ctr"/>
          <a:lstStyle/>
          <a:p>
            <a:pPr defTabSz="685800">
              <a:lnSpc>
                <a:spcPct val="130000"/>
              </a:lnSpc>
              <a:defRPr/>
            </a:pPr>
            <a:r>
              <a:rPr lang="en-US" alt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AngularJs 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和</a:t>
            </a:r>
            <a:r>
              <a:rPr lang="en-US" alt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 PrimeNg 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的使用，快速便携的开发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业务</a:t>
            </a:r>
            <a:endParaRPr lang="zh-CN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8" name="MH_Text_1"/>
          <p:cNvSpPr txBox="1"/>
          <p:nvPr/>
        </p:nvSpPr>
        <p:spPr>
          <a:xfrm>
            <a:off x="5739045" y="2448610"/>
            <a:ext cx="2649379" cy="625793"/>
          </a:xfrm>
          <a:prstGeom prst="rect">
            <a:avLst/>
          </a:prstGeom>
          <a:noFill/>
        </p:spPr>
        <p:txBody>
          <a:bodyPr anchor="ctr"/>
          <a:lstStyle/>
          <a:p>
            <a:pPr defTabSz="685800"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从</a:t>
            </a:r>
            <a:r>
              <a:rPr lang="en-US" alt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mysql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到</a:t>
            </a:r>
            <a:r>
              <a:rPr lang="en-US" altLang="zh-CN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mongodb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的使用，都是数据库，每个数据库的语句都有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学习</a:t>
            </a:r>
            <a:endParaRPr lang="zh-CN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9" name="MH_Text_1"/>
          <p:cNvSpPr txBox="1"/>
          <p:nvPr/>
        </p:nvSpPr>
        <p:spPr>
          <a:xfrm>
            <a:off x="5739045" y="3633044"/>
            <a:ext cx="2649379" cy="625793"/>
          </a:xfrm>
          <a:prstGeom prst="rect">
            <a:avLst/>
          </a:prstGeom>
          <a:noFill/>
        </p:spPr>
        <p:txBody>
          <a:bodyPr anchor="ctr"/>
          <a:lstStyle/>
          <a:p>
            <a:pPr defTabSz="685800"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以后还要多问，大胆的问，不要害怕不好意思，否则的话做错了真的很难</a:t>
            </a:r>
            <a:r>
              <a:rPr lang="zh-CN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收场</a:t>
            </a:r>
            <a:endParaRPr lang="zh-CN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840813" y="1373237"/>
            <a:ext cx="507683" cy="507683"/>
            <a:chOff x="1003300" y="2099038"/>
            <a:chExt cx="676910" cy="676910"/>
          </a:xfrm>
        </p:grpSpPr>
        <p:sp>
          <p:nvSpPr>
            <p:cNvPr id="61" name="椭圆 60"/>
            <p:cNvSpPr/>
            <p:nvPr/>
          </p:nvSpPr>
          <p:spPr>
            <a:xfrm>
              <a:off x="1003300" y="2099038"/>
              <a:ext cx="676910" cy="6769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1092001" y="2272613"/>
              <a:ext cx="495194" cy="310195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827405" y="267335"/>
            <a:ext cx="3366135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二、工作中的</a:t>
            </a:r>
            <a:r>
              <a:rPr lang="zh-CN" altLang="en-US" sz="2200" b="1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收获和</a:t>
            </a:r>
            <a:r>
              <a:rPr lang="zh-CN" altLang="en-US" sz="2200" b="1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总结</a:t>
            </a:r>
            <a:endParaRPr lang="zh-CN" altLang="en-US" sz="2200" b="1" dirty="0" smtClean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76393" y="300155"/>
            <a:ext cx="8391215" cy="365564"/>
            <a:chOff x="376393" y="300155"/>
            <a:chExt cx="8391215" cy="365564"/>
          </a:xfrm>
        </p:grpSpPr>
        <p:sp>
          <p:nvSpPr>
            <p:cNvPr id="65" name="MH_Others_2"/>
            <p:cNvSpPr/>
            <p:nvPr userDrawn="1">
              <p:custDataLst>
                <p:tags r:id="rId1"/>
              </p:custDataLst>
            </p:nvPr>
          </p:nvSpPr>
          <p:spPr>
            <a:xfrm>
              <a:off x="425858" y="300155"/>
              <a:ext cx="278966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66" name="直接连接符 65"/>
            <p:cNvCxnSpPr/>
            <p:nvPr userDrawn="1"/>
          </p:nvCxnSpPr>
          <p:spPr>
            <a:xfrm>
              <a:off x="825302" y="665719"/>
              <a:ext cx="794230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MH_Others_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376393" y="300155"/>
              <a:ext cx="34289" cy="36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  <a:noAutofit/>
            </a:bodyPr>
            <a:lstStyle/>
            <a:p>
              <a:endParaRPr lang="zh-CN" altLang="en-US" sz="142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5" grpId="0"/>
          <p:bldP spid="56" grpId="0"/>
          <p:bldP spid="57" grpId="0"/>
          <p:bldP spid="58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5" grpId="0"/>
          <p:bldP spid="56" grpId="0"/>
          <p:bldP spid="57" grpId="0"/>
          <p:bldP spid="58" grpId="0"/>
          <p:bldP spid="59" grpId="0"/>
        </p:bldLst>
      </p:timing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16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17.xml><?xml version="1.0" encoding="utf-8"?>
<p:tagLst xmlns:p="http://schemas.openxmlformats.org/presentationml/2006/main">
  <p:tag name="TIMING" val="|0.2|2.2|1.7|1.1"/>
</p:tagLst>
</file>

<file path=ppt/tags/tag18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19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p="http://schemas.openxmlformats.org/presentationml/2006/main">
  <p:tag name="TIMING" val="|0.2|2.2|1.7|1.1"/>
</p:tagLst>
</file>

<file path=ppt/tags/tag21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22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23.xml><?xml version="1.0" encoding="utf-8"?>
<p:tagLst xmlns:p="http://schemas.openxmlformats.org/presentationml/2006/main">
  <p:tag name="TIMING" val="|0.2|2.2|1.7|1.1"/>
</p:tagLst>
</file>

<file path=ppt/tags/tag24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25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26.xml><?xml version="1.0" encoding="utf-8"?>
<p:tagLst xmlns:p="http://schemas.openxmlformats.org/presentationml/2006/main">
  <p:tag name="TIMING" val="|0.2|2.2|1.7|1.1"/>
</p:tagLst>
</file>

<file path=ppt/tags/tag27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28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29.xml><?xml version="1.0" encoding="utf-8"?>
<p:tagLst xmlns:p="http://schemas.openxmlformats.org/presentationml/2006/main">
  <p:tag name="TIMING" val="|0.2|2.2|1.7|1.1"/>
</p:tagLst>
</file>

<file path=ppt/tags/tag3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30.xml><?xml version="1.0" encoding="utf-8"?>
<p:tagLst xmlns:p="http://schemas.openxmlformats.org/presentationml/2006/main">
  <p:tag name="ISPRING_PRESENTATION_TITLE" val="PowerPoint 演示文稿"/>
  <p:tag name="MH_CONTENTSID" val="1283"/>
  <p:tag name="MH_SECTIONID" val="1284,1285,"/>
</p:tagLst>
</file>

<file path=ppt/tags/tag4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5.xml><?xml version="1.0" encoding="utf-8"?>
<p:tagLst xmlns:p="http://schemas.openxmlformats.org/presentationml/2006/main">
  <p:tag name="TIMING" val="|0.2|2.2|1.7|1.1"/>
</p:tagLst>
</file>

<file path=ppt/tags/tag6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7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8.xml><?xml version="1.0" encoding="utf-8"?>
<p:tagLst xmlns:p="http://schemas.openxmlformats.org/presentationml/2006/main">
  <p:tag name="TIMING" val="|0.2|2.2|1.7|1.1"/>
</p:tagLst>
</file>

<file path=ppt/tags/tag9.xml><?xml version="1.0" encoding="utf-8"?>
<p:tagLst xmlns:p="http://schemas.openxmlformats.org/presentationml/2006/main">
  <p:tag name="PA" val="v3.0.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自定义 313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23552"/>
      </a:accent1>
      <a:accent2>
        <a:srgbClr val="023552"/>
      </a:accent2>
      <a:accent3>
        <a:srgbClr val="023552"/>
      </a:accent3>
      <a:accent4>
        <a:srgbClr val="023552"/>
      </a:accent4>
      <a:accent5>
        <a:srgbClr val="023552"/>
      </a:accent5>
      <a:accent6>
        <a:srgbClr val="023552"/>
      </a:accent6>
      <a:hlink>
        <a:srgbClr val="023552"/>
      </a:hlink>
      <a:folHlink>
        <a:srgbClr val="023552"/>
      </a:folHlink>
    </a:clrScheme>
    <a:fontScheme name="Temp">
      <a:majorFont>
        <a:latin typeface="方正兰亭超细黑简体"/>
        <a:ea typeface="微软雅黑"/>
        <a:cs typeface=""/>
      </a:majorFont>
      <a:minorFont>
        <a:latin typeface="方正兰亭超细黑简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3167</Words>
  <Application>WPS 演示</Application>
  <PresentationFormat>全屏显示(16:9)</PresentationFormat>
  <Paragraphs>237</Paragraphs>
  <Slides>14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宋体</vt:lpstr>
      <vt:lpstr>Wingdings</vt:lpstr>
      <vt:lpstr>方正清刻本悦宋简体</vt:lpstr>
      <vt:lpstr>Adobe Myungjo Std M</vt:lpstr>
      <vt:lpstr>方正明尚简体</vt:lpstr>
      <vt:lpstr>造字工房版黑（非商用）常规体</vt:lpstr>
      <vt:lpstr>黑体</vt:lpstr>
      <vt:lpstr>773-CAI978</vt:lpstr>
      <vt:lpstr>微软雅黑</vt:lpstr>
      <vt:lpstr>Calibri</vt:lpstr>
      <vt:lpstr>Yu Gothic UI Semilight</vt:lpstr>
      <vt:lpstr>Agency FB</vt:lpstr>
      <vt:lpstr>Trebuchet MS</vt:lpstr>
      <vt:lpstr>方正尚酷简体</vt:lpstr>
      <vt:lpstr>Open Sans</vt:lpstr>
      <vt:lpstr>方正粗谭黑简体</vt:lpstr>
      <vt:lpstr>MS UI Gothic</vt:lpstr>
      <vt:lpstr>Arial Unicode MS</vt:lpstr>
      <vt:lpstr>方正兰亭超细黑简体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小土豆设计</dc:creator>
  <cp:lastModifiedBy>17835</cp:lastModifiedBy>
  <cp:revision>12714</cp:revision>
  <dcterms:created xsi:type="dcterms:W3CDTF">2016-03-09T04:37:00Z</dcterms:created>
  <dcterms:modified xsi:type="dcterms:W3CDTF">2022-02-13T09:58:31Z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v1.0_mb_2JSjiG2jTQG1ugYHC3RH2g==</vt:lpwstr>
  </property>
  <property fmtid="{D5CDD505-2E9C-101B-9397-08002B2CF9AE}" pid="4" name="ICV">
    <vt:lpwstr>24DCE2AAA5B44EEFB7E59B1168A6B4D3</vt:lpwstr>
  </property>
</Properties>
</file>